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67"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2CADB-EB70-4BEE-837A-E6679B23FC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0D6025D-3623-40A0-83E2-56EB163C7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FC0AEF3-BE19-4210-905D-FDEFCD099630}"/>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4F8E5ADE-492D-48C7-B495-9F1EEA6FF6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27F058B-9398-4C03-A13E-C87A40B98CF2}"/>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410322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015E0-34A6-4FAF-941B-E2CD29EF4A3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AF1B99-AE54-4359-BF78-4067A48F00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12FD25D-D4C0-427A-AB16-FA500E0A75C1}"/>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DA74ED88-7EDB-4ABC-848E-B67A0478E5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8D88F6-02D1-422D-9129-4F1814EDB8A6}"/>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421367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45AF04-075F-4772-BAF2-02CC2C3607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BCAE4C6-5D80-48B2-B260-7400CA7EAF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D36F8D-C475-46FD-8CFD-782927D7F9AA}"/>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6CCD2343-B049-408D-9B8D-837E8EA43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E99783-43A2-4B3A-9815-07A5FCFCFB0B}"/>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284108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1938-8A7F-4821-A139-4A819B11FEF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B697E65-5B44-47E1-9D5F-7AA38D4218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C22B07-E41F-4724-9D32-3DCC428815FA}"/>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C545F7FD-A37F-4466-B007-6A747ED0CA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A66BE4-E0D5-4E20-A0B8-4249ECD59FB2}"/>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243249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2E93-73F5-4F67-AA9E-9D22A149B2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D1D63F3-7248-4D61-BD97-C72D20DE2A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812AB5-D931-43B8-A4FF-A4FEE55E9A03}"/>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0EB46AF5-EC47-4952-ACEB-8C122AA109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68BB43-836F-475C-80B1-3813C1F1DFA4}"/>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119849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E3404-E3AA-4DDB-A4E2-8923E4A0F5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875052C-8CDE-4B84-A4D5-BCE3E76131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2712C1D-EBE8-420E-9FA1-4DA3644FD9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9308231-2375-4D7B-A60C-8FFABFE471BE}"/>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6" name="Footer Placeholder 5">
            <a:extLst>
              <a:ext uri="{FF2B5EF4-FFF2-40B4-BE49-F238E27FC236}">
                <a16:creationId xmlns:a16="http://schemas.microsoft.com/office/drawing/2014/main" id="{A1EC4E5C-7BA1-4497-BE96-2C0ACCB62C4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8C70538-5B52-4624-B8ED-FC535FF01C17}"/>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227221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1ABF-ED41-4F7D-B016-0EC450BEA62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D18AF7D-8516-4FCC-BD10-21D95B468F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5828D1-AA12-4FDE-86F5-6FBFBE041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64E3268-B15A-41B2-A4D8-8CEF2F7369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56170D-A1A9-40A8-880D-6497D3332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8886CE4-2323-46CE-8D7E-E61C860C47CC}"/>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8" name="Footer Placeholder 7">
            <a:extLst>
              <a:ext uri="{FF2B5EF4-FFF2-40B4-BE49-F238E27FC236}">
                <a16:creationId xmlns:a16="http://schemas.microsoft.com/office/drawing/2014/main" id="{381454C8-F43F-4EBB-B153-0915ECFC4B0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DF61C72-F9EC-40AD-BA76-B20F5BD7123D}"/>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8324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BBA20-458F-47B5-B8BE-0E027C1AA94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EBFDA7E-D34A-4F2B-BF76-02995C4EA620}"/>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4" name="Footer Placeholder 3">
            <a:extLst>
              <a:ext uri="{FF2B5EF4-FFF2-40B4-BE49-F238E27FC236}">
                <a16:creationId xmlns:a16="http://schemas.microsoft.com/office/drawing/2014/main" id="{B263CA25-DA8B-46FB-B942-2C2E6B963FF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2BA7D37-5D22-40B0-B5DF-67462E9439B0}"/>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300772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4A2D1-6A58-4864-B097-92188C446A54}"/>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3" name="Footer Placeholder 2">
            <a:extLst>
              <a:ext uri="{FF2B5EF4-FFF2-40B4-BE49-F238E27FC236}">
                <a16:creationId xmlns:a16="http://schemas.microsoft.com/office/drawing/2014/main" id="{ED7E60C8-95C6-41A5-AB80-65F2EB2E99E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46B33A7-67F9-419F-8554-EA1DC72FCA94}"/>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348031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7F4E-6482-496A-8B0D-E28200BA6F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57BE4E-25EB-4651-88F2-1CCE56EA55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F6E6158-234B-4D5A-B627-8C7F8EEE7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BBC9F-DA0F-4F3B-BDDB-B784FF4FF0CD}"/>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6" name="Footer Placeholder 5">
            <a:extLst>
              <a:ext uri="{FF2B5EF4-FFF2-40B4-BE49-F238E27FC236}">
                <a16:creationId xmlns:a16="http://schemas.microsoft.com/office/drawing/2014/main" id="{D2F8A163-B270-42CB-A4B5-3A8EC909C7E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AEFA6-8FAC-4B59-A58D-CD4E7E521094}"/>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361347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D776-6ED6-422A-9A5C-675F3C5E0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AAE5DA1-3364-41BE-973D-B142DAC2B7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D5CC844-4B7E-489D-866A-3368ACFCD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054D16-8E18-430F-A79C-C3B2519B7406}"/>
              </a:ext>
            </a:extLst>
          </p:cNvPr>
          <p:cNvSpPr>
            <a:spLocks noGrp="1"/>
          </p:cNvSpPr>
          <p:nvPr>
            <p:ph type="dt" sz="half" idx="10"/>
          </p:nvPr>
        </p:nvSpPr>
        <p:spPr/>
        <p:txBody>
          <a:bodyPr/>
          <a:lstStyle/>
          <a:p>
            <a:fld id="{753C1B59-EBC6-4687-9BBA-FC57510C0B99}" type="datetimeFigureOut">
              <a:rPr lang="en-IN" smtClean="0"/>
              <a:t>13-08-2020</a:t>
            </a:fld>
            <a:endParaRPr lang="en-IN"/>
          </a:p>
        </p:txBody>
      </p:sp>
      <p:sp>
        <p:nvSpPr>
          <p:cNvPr id="6" name="Footer Placeholder 5">
            <a:extLst>
              <a:ext uri="{FF2B5EF4-FFF2-40B4-BE49-F238E27FC236}">
                <a16:creationId xmlns:a16="http://schemas.microsoft.com/office/drawing/2014/main" id="{4B94905B-E5D8-4A56-BBC8-5814DB7190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2887BD-97BC-4B3D-8E3E-A1F2227096A1}"/>
              </a:ext>
            </a:extLst>
          </p:cNvPr>
          <p:cNvSpPr>
            <a:spLocks noGrp="1"/>
          </p:cNvSpPr>
          <p:nvPr>
            <p:ph type="sldNum" sz="quarter" idx="12"/>
          </p:nvPr>
        </p:nvSpPr>
        <p:spPr/>
        <p:txBody>
          <a:bodyPr/>
          <a:lstStyle/>
          <a:p>
            <a:fld id="{11D86485-EFCE-4BED-AF06-3FBC6557810E}" type="slidenum">
              <a:rPr lang="en-IN" smtClean="0"/>
              <a:t>‹#›</a:t>
            </a:fld>
            <a:endParaRPr lang="en-IN"/>
          </a:p>
        </p:txBody>
      </p:sp>
    </p:spTree>
    <p:extLst>
      <p:ext uri="{BB962C8B-B14F-4D97-AF65-F5344CB8AC3E}">
        <p14:creationId xmlns:p14="http://schemas.microsoft.com/office/powerpoint/2010/main" val="203397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773BF7-00BF-41A8-9C40-59CAFC0672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1145316-CA0D-4DFB-8267-6F2550459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CFF9EA-1263-45D5-87A3-B53B64E7C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C1B59-EBC6-4687-9BBA-FC57510C0B99}" type="datetimeFigureOut">
              <a:rPr lang="en-IN" smtClean="0"/>
              <a:t>13-08-2020</a:t>
            </a:fld>
            <a:endParaRPr lang="en-IN"/>
          </a:p>
        </p:txBody>
      </p:sp>
      <p:sp>
        <p:nvSpPr>
          <p:cNvPr id="5" name="Footer Placeholder 4">
            <a:extLst>
              <a:ext uri="{FF2B5EF4-FFF2-40B4-BE49-F238E27FC236}">
                <a16:creationId xmlns:a16="http://schemas.microsoft.com/office/drawing/2014/main" id="{4C00AEC4-51F8-413F-A1DE-301D1AC72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DE6243D-D788-4B84-8A61-BABC5EFDE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86485-EFCE-4BED-AF06-3FBC6557810E}" type="slidenum">
              <a:rPr lang="en-IN" smtClean="0"/>
              <a:t>‹#›</a:t>
            </a:fld>
            <a:endParaRPr lang="en-IN"/>
          </a:p>
        </p:txBody>
      </p:sp>
    </p:spTree>
    <p:extLst>
      <p:ext uri="{BB962C8B-B14F-4D97-AF65-F5344CB8AC3E}">
        <p14:creationId xmlns:p14="http://schemas.microsoft.com/office/powerpoint/2010/main" val="676177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75B9D16-A1D1-4DF6-992C-CE973C854ABB}"/>
              </a:ext>
            </a:extLst>
          </p:cNvPr>
          <p:cNvSpPr>
            <a:spLocks noGrp="1"/>
          </p:cNvSpPr>
          <p:nvPr>
            <p:ph type="ctrTitle"/>
          </p:nvPr>
        </p:nvSpPr>
        <p:spPr>
          <a:xfrm>
            <a:off x="4386472" y="2641499"/>
            <a:ext cx="7726015" cy="1647239"/>
          </a:xfrm>
        </p:spPr>
        <p:txBody>
          <a:bodyPr>
            <a:normAutofit/>
          </a:bodyPr>
          <a:lstStyle/>
          <a:p>
            <a:pPr algn="ctr"/>
            <a:r>
              <a:rPr lang="en-US" dirty="0">
                <a:solidFill>
                  <a:schemeClr val="accent2">
                    <a:lumMod val="50000"/>
                  </a:schemeClr>
                </a:solidFill>
                <a:latin typeface="Algerian" panose="04020705040A02060702" pitchFamily="82" charset="0"/>
                <a:cs typeface="Times New Roman" panose="02020603050405020304" pitchFamily="18" charset="0"/>
              </a:rPr>
              <a:t>Waiting For Godot</a:t>
            </a:r>
            <a:br>
              <a:rPr lang="en-US" dirty="0"/>
            </a:br>
            <a:endParaRPr lang="en-IN" sz="2800" dirty="0">
              <a:solidFill>
                <a:schemeClr val="bg2">
                  <a:lumMod val="50000"/>
                </a:schemeClr>
              </a:solidFill>
            </a:endParaRPr>
          </a:p>
        </p:txBody>
      </p:sp>
      <p:sp>
        <p:nvSpPr>
          <p:cNvPr id="5" name="Subtitle 2">
            <a:extLst>
              <a:ext uri="{FF2B5EF4-FFF2-40B4-BE49-F238E27FC236}">
                <a16:creationId xmlns:a16="http://schemas.microsoft.com/office/drawing/2014/main" id="{E14E36DB-A4A4-4FE2-A693-3562B70C0247}"/>
              </a:ext>
            </a:extLst>
          </p:cNvPr>
          <p:cNvSpPr>
            <a:spLocks noGrp="1"/>
          </p:cNvSpPr>
          <p:nvPr>
            <p:ph type="subTitle" idx="1"/>
          </p:nvPr>
        </p:nvSpPr>
        <p:spPr>
          <a:xfrm>
            <a:off x="8322364" y="4945377"/>
            <a:ext cx="3392065" cy="1037760"/>
          </a:xfrm>
        </p:spPr>
        <p:txBody>
          <a:bodyPr>
            <a:noAutofit/>
          </a:bodyPr>
          <a:lstStyle/>
          <a:p>
            <a:pPr algn="ctr">
              <a:lnSpc>
                <a:spcPct val="100000"/>
              </a:lnSpc>
            </a:pPr>
            <a:r>
              <a:rPr lang="en-US" b="1" dirty="0">
                <a:solidFill>
                  <a:srgbClr val="C00000"/>
                </a:solidFill>
                <a:latin typeface="Bradley Hand ITC" panose="03070402050302030203" pitchFamily="66" charset="0"/>
              </a:rPr>
              <a:t>Dr. Md Naushad Alam</a:t>
            </a:r>
          </a:p>
          <a:p>
            <a:pPr algn="ctr">
              <a:lnSpc>
                <a:spcPct val="100000"/>
              </a:lnSpc>
            </a:pPr>
            <a:r>
              <a:rPr lang="en-US" dirty="0">
                <a:solidFill>
                  <a:srgbClr val="00B050"/>
                </a:solidFill>
              </a:rPr>
              <a:t>P. G. Dept. of English </a:t>
            </a:r>
          </a:p>
          <a:p>
            <a:pPr algn="ctr">
              <a:lnSpc>
                <a:spcPct val="100000"/>
              </a:lnSpc>
            </a:pPr>
            <a:r>
              <a:rPr lang="en-US" dirty="0">
                <a:solidFill>
                  <a:srgbClr val="00B050"/>
                </a:solidFill>
              </a:rPr>
              <a:t>MMHAPU</a:t>
            </a:r>
            <a:endParaRPr lang="en-IN" dirty="0">
              <a:solidFill>
                <a:srgbClr val="00B050"/>
              </a:solidFill>
            </a:endParaRPr>
          </a:p>
        </p:txBody>
      </p:sp>
      <p:sp>
        <p:nvSpPr>
          <p:cNvPr id="7" name="Rectangle 6">
            <a:extLst>
              <a:ext uri="{FF2B5EF4-FFF2-40B4-BE49-F238E27FC236}">
                <a16:creationId xmlns:a16="http://schemas.microsoft.com/office/drawing/2014/main" id="{535FB2B7-7595-4CF6-B748-CD0EE7A51FB9}"/>
              </a:ext>
            </a:extLst>
          </p:cNvPr>
          <p:cNvSpPr/>
          <p:nvPr/>
        </p:nvSpPr>
        <p:spPr>
          <a:xfrm>
            <a:off x="0" y="0"/>
            <a:ext cx="1683026" cy="6858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AD5558B3-8C54-45FB-ABB5-85F00EF965A4}"/>
              </a:ext>
            </a:extLst>
          </p:cNvPr>
          <p:cNvSpPr/>
          <p:nvPr/>
        </p:nvSpPr>
        <p:spPr>
          <a:xfrm>
            <a:off x="477571" y="2213113"/>
            <a:ext cx="768133" cy="226612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Curved Down 8">
            <a:extLst>
              <a:ext uri="{FF2B5EF4-FFF2-40B4-BE49-F238E27FC236}">
                <a16:creationId xmlns:a16="http://schemas.microsoft.com/office/drawing/2014/main" id="{58C79E7B-B8AA-420D-85BC-CC9C807F1DF4}"/>
              </a:ext>
            </a:extLst>
          </p:cNvPr>
          <p:cNvSpPr/>
          <p:nvPr/>
        </p:nvSpPr>
        <p:spPr>
          <a:xfrm>
            <a:off x="728871" y="1912623"/>
            <a:ext cx="3180522" cy="1267899"/>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Up 9">
            <a:extLst>
              <a:ext uri="{FF2B5EF4-FFF2-40B4-BE49-F238E27FC236}">
                <a16:creationId xmlns:a16="http://schemas.microsoft.com/office/drawing/2014/main" id="{3FB10160-4DDF-41E4-B893-3609E95B2817}"/>
              </a:ext>
            </a:extLst>
          </p:cNvPr>
          <p:cNvSpPr/>
          <p:nvPr/>
        </p:nvSpPr>
        <p:spPr>
          <a:xfrm>
            <a:off x="768627" y="3604591"/>
            <a:ext cx="3180522" cy="1267899"/>
          </a:xfrm>
          <a:prstGeom prst="curvedUp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Rectangle 10">
            <a:extLst>
              <a:ext uri="{FF2B5EF4-FFF2-40B4-BE49-F238E27FC236}">
                <a16:creationId xmlns:a16="http://schemas.microsoft.com/office/drawing/2014/main" id="{D091A15C-B82A-495A-B8F4-7215147E8BF9}"/>
              </a:ext>
            </a:extLst>
          </p:cNvPr>
          <p:cNvSpPr/>
          <p:nvPr/>
        </p:nvSpPr>
        <p:spPr>
          <a:xfrm>
            <a:off x="0" y="344557"/>
            <a:ext cx="318052" cy="6096000"/>
          </a:xfrm>
          <a:prstGeom prst="rect">
            <a:avLst/>
          </a:prstGeom>
          <a:solidFill>
            <a:srgbClr val="FD43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25A213C-57C0-4F09-8A45-81B8C40F3733}"/>
              </a:ext>
            </a:extLst>
          </p:cNvPr>
          <p:cNvSpPr/>
          <p:nvPr/>
        </p:nvSpPr>
        <p:spPr>
          <a:xfrm>
            <a:off x="318052" y="4945377"/>
            <a:ext cx="318052" cy="18397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50FEC1C6-FC5B-443B-B749-CE5CE37E53AE}"/>
              </a:ext>
            </a:extLst>
          </p:cNvPr>
          <p:cNvSpPr/>
          <p:nvPr/>
        </p:nvSpPr>
        <p:spPr>
          <a:xfrm>
            <a:off x="636104" y="5552661"/>
            <a:ext cx="1364974" cy="10377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Frame 14">
            <a:extLst>
              <a:ext uri="{FF2B5EF4-FFF2-40B4-BE49-F238E27FC236}">
                <a16:creationId xmlns:a16="http://schemas.microsoft.com/office/drawing/2014/main" id="{01A5A91B-46FF-4CF7-A8C1-AFD9D32D7017}"/>
              </a:ext>
            </a:extLst>
          </p:cNvPr>
          <p:cNvSpPr/>
          <p:nvPr/>
        </p:nvSpPr>
        <p:spPr>
          <a:xfrm>
            <a:off x="755374" y="5671930"/>
            <a:ext cx="1099930" cy="768627"/>
          </a:xfrm>
          <a:prstGeom prst="frame">
            <a:avLst/>
          </a:prstGeom>
          <a:solidFill>
            <a:srgbClr val="FF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Rectangle 15">
            <a:extLst>
              <a:ext uri="{FF2B5EF4-FFF2-40B4-BE49-F238E27FC236}">
                <a16:creationId xmlns:a16="http://schemas.microsoft.com/office/drawing/2014/main" id="{DF544C5C-A463-4CC2-9169-4E02C95B176E}"/>
              </a:ext>
            </a:extLst>
          </p:cNvPr>
          <p:cNvSpPr/>
          <p:nvPr/>
        </p:nvSpPr>
        <p:spPr>
          <a:xfrm>
            <a:off x="8931965" y="0"/>
            <a:ext cx="3260035" cy="159026"/>
          </a:xfrm>
          <a:prstGeom prst="rect">
            <a:avLst/>
          </a:prstGeom>
          <a:solidFill>
            <a:srgbClr val="FF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Right 16">
            <a:extLst>
              <a:ext uri="{FF2B5EF4-FFF2-40B4-BE49-F238E27FC236}">
                <a16:creationId xmlns:a16="http://schemas.microsoft.com/office/drawing/2014/main" id="{518DDE16-B797-4FFE-8C26-6E95A29C28F0}"/>
              </a:ext>
            </a:extLst>
          </p:cNvPr>
          <p:cNvSpPr/>
          <p:nvPr/>
        </p:nvSpPr>
        <p:spPr>
          <a:xfrm>
            <a:off x="2385394" y="2478153"/>
            <a:ext cx="3816626" cy="225287"/>
          </a:xfrm>
          <a:prstGeom prst="rightArrow">
            <a:avLst/>
          </a:prstGeom>
          <a:solidFill>
            <a:srgbClr val="00B0F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Arrow: Right 17">
            <a:extLst>
              <a:ext uri="{FF2B5EF4-FFF2-40B4-BE49-F238E27FC236}">
                <a16:creationId xmlns:a16="http://schemas.microsoft.com/office/drawing/2014/main" id="{510F9E4D-ED59-4B5E-AC4A-BBF55AA1A167}"/>
              </a:ext>
            </a:extLst>
          </p:cNvPr>
          <p:cNvSpPr/>
          <p:nvPr/>
        </p:nvSpPr>
        <p:spPr>
          <a:xfrm>
            <a:off x="2458281" y="4101541"/>
            <a:ext cx="3816626" cy="225287"/>
          </a:xfrm>
          <a:prstGeom prst="rightArrow">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Curved Down 18">
            <a:extLst>
              <a:ext uri="{FF2B5EF4-FFF2-40B4-BE49-F238E27FC236}">
                <a16:creationId xmlns:a16="http://schemas.microsoft.com/office/drawing/2014/main" id="{29D147B5-A43D-47AB-8424-C1195C7D8DFE}"/>
              </a:ext>
            </a:extLst>
          </p:cNvPr>
          <p:cNvSpPr/>
          <p:nvPr/>
        </p:nvSpPr>
        <p:spPr>
          <a:xfrm>
            <a:off x="4704526" y="1859615"/>
            <a:ext cx="2093844" cy="777565"/>
          </a:xfrm>
          <a:prstGeom prst="curvedDownArrow">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0" name="Arrow: Curved Up 19">
            <a:extLst>
              <a:ext uri="{FF2B5EF4-FFF2-40B4-BE49-F238E27FC236}">
                <a16:creationId xmlns:a16="http://schemas.microsoft.com/office/drawing/2014/main" id="{67B5E631-41F4-4C2B-80E5-8BCED5A210AB}"/>
              </a:ext>
            </a:extLst>
          </p:cNvPr>
          <p:cNvSpPr/>
          <p:nvPr/>
        </p:nvSpPr>
        <p:spPr>
          <a:xfrm>
            <a:off x="4797290" y="4167801"/>
            <a:ext cx="2093844" cy="843836"/>
          </a:xfrm>
          <a:prstGeom prst="curvedUpArrow">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1" name="Rectangle 20">
            <a:extLst>
              <a:ext uri="{FF2B5EF4-FFF2-40B4-BE49-F238E27FC236}">
                <a16:creationId xmlns:a16="http://schemas.microsoft.com/office/drawing/2014/main" id="{988DAD98-4975-408E-B3A2-81E3BCBAF676}"/>
              </a:ext>
            </a:extLst>
          </p:cNvPr>
          <p:cNvSpPr/>
          <p:nvPr/>
        </p:nvSpPr>
        <p:spPr>
          <a:xfrm>
            <a:off x="2491409" y="0"/>
            <a:ext cx="4625009" cy="34455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C6A21100-6E29-43A1-9393-4AF2316F30EB}"/>
              </a:ext>
            </a:extLst>
          </p:cNvPr>
          <p:cNvSpPr/>
          <p:nvPr/>
        </p:nvSpPr>
        <p:spPr>
          <a:xfrm>
            <a:off x="4200939" y="66262"/>
            <a:ext cx="914400" cy="225287"/>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7B71D666-3589-4F75-9319-92915C876232}"/>
              </a:ext>
            </a:extLst>
          </p:cNvPr>
          <p:cNvSpPr/>
          <p:nvPr/>
        </p:nvSpPr>
        <p:spPr>
          <a:xfrm>
            <a:off x="2981739" y="344557"/>
            <a:ext cx="3472070" cy="22528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Arrow: Down 23">
            <a:extLst>
              <a:ext uri="{FF2B5EF4-FFF2-40B4-BE49-F238E27FC236}">
                <a16:creationId xmlns:a16="http://schemas.microsoft.com/office/drawing/2014/main" id="{5939716D-3F9E-4CD4-8EE5-DB1A5ADD22BD}"/>
              </a:ext>
            </a:extLst>
          </p:cNvPr>
          <p:cNvSpPr/>
          <p:nvPr/>
        </p:nvSpPr>
        <p:spPr>
          <a:xfrm>
            <a:off x="4518990" y="159026"/>
            <a:ext cx="225289" cy="2027580"/>
          </a:xfrm>
          <a:prstGeom prst="down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Rectangle 24">
            <a:extLst>
              <a:ext uri="{FF2B5EF4-FFF2-40B4-BE49-F238E27FC236}">
                <a16:creationId xmlns:a16="http://schemas.microsoft.com/office/drawing/2014/main" id="{514733E1-B135-41ED-B1BC-1D0A8DEF2C70}"/>
              </a:ext>
            </a:extLst>
          </p:cNvPr>
          <p:cNvSpPr/>
          <p:nvPr/>
        </p:nvSpPr>
        <p:spPr>
          <a:xfrm>
            <a:off x="2551045" y="6500196"/>
            <a:ext cx="4625009" cy="34455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45B6DD6F-ED80-4660-A372-ED65D8426B9E}"/>
              </a:ext>
            </a:extLst>
          </p:cNvPr>
          <p:cNvSpPr/>
          <p:nvPr/>
        </p:nvSpPr>
        <p:spPr>
          <a:xfrm>
            <a:off x="2988367" y="6261655"/>
            <a:ext cx="3472070" cy="2252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0608A944-3360-48F9-B081-0ABE64A8AF7C}"/>
              </a:ext>
            </a:extLst>
          </p:cNvPr>
          <p:cNvSpPr/>
          <p:nvPr/>
        </p:nvSpPr>
        <p:spPr>
          <a:xfrm>
            <a:off x="4194315" y="6566458"/>
            <a:ext cx="914400" cy="225287"/>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Arrow: Up 27">
            <a:extLst>
              <a:ext uri="{FF2B5EF4-FFF2-40B4-BE49-F238E27FC236}">
                <a16:creationId xmlns:a16="http://schemas.microsoft.com/office/drawing/2014/main" id="{65E35A2F-6318-4A29-B98B-29E016545FA2}"/>
              </a:ext>
            </a:extLst>
          </p:cNvPr>
          <p:cNvSpPr/>
          <p:nvPr/>
        </p:nvSpPr>
        <p:spPr>
          <a:xfrm>
            <a:off x="4512368" y="4717783"/>
            <a:ext cx="218660" cy="1981177"/>
          </a:xfrm>
          <a:prstGeom prst="up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Minus Sign 28">
            <a:extLst>
              <a:ext uri="{FF2B5EF4-FFF2-40B4-BE49-F238E27FC236}">
                <a16:creationId xmlns:a16="http://schemas.microsoft.com/office/drawing/2014/main" id="{D6A127E9-FF00-4572-B836-EA862E9EAD7E}"/>
              </a:ext>
            </a:extLst>
          </p:cNvPr>
          <p:cNvSpPr/>
          <p:nvPr/>
        </p:nvSpPr>
        <p:spPr>
          <a:xfrm>
            <a:off x="318052" y="998223"/>
            <a:ext cx="1364974" cy="496957"/>
          </a:xfrm>
          <a:prstGeom prst="mathMinu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Star: 4 Points 29">
            <a:extLst>
              <a:ext uri="{FF2B5EF4-FFF2-40B4-BE49-F238E27FC236}">
                <a16:creationId xmlns:a16="http://schemas.microsoft.com/office/drawing/2014/main" id="{BAD63A62-2687-4800-8145-9A2B14D3A9DA}"/>
              </a:ext>
            </a:extLst>
          </p:cNvPr>
          <p:cNvSpPr/>
          <p:nvPr/>
        </p:nvSpPr>
        <p:spPr>
          <a:xfrm>
            <a:off x="1961321" y="2595772"/>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1" name="Star: 4 Points 30">
            <a:extLst>
              <a:ext uri="{FF2B5EF4-FFF2-40B4-BE49-F238E27FC236}">
                <a16:creationId xmlns:a16="http://schemas.microsoft.com/office/drawing/2014/main" id="{FE752DCE-4FCC-41B0-A92F-F646C8A74CEC}"/>
              </a:ext>
            </a:extLst>
          </p:cNvPr>
          <p:cNvSpPr/>
          <p:nvPr/>
        </p:nvSpPr>
        <p:spPr>
          <a:xfrm>
            <a:off x="1954695" y="3795094"/>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2" name="Star: 4 Points 31">
            <a:extLst>
              <a:ext uri="{FF2B5EF4-FFF2-40B4-BE49-F238E27FC236}">
                <a16:creationId xmlns:a16="http://schemas.microsoft.com/office/drawing/2014/main" id="{533BBA08-B4B6-445E-A291-9F896249C225}"/>
              </a:ext>
            </a:extLst>
          </p:cNvPr>
          <p:cNvSpPr/>
          <p:nvPr/>
        </p:nvSpPr>
        <p:spPr>
          <a:xfrm>
            <a:off x="2763076" y="1436202"/>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3" name="Star: 4 Points 32">
            <a:extLst>
              <a:ext uri="{FF2B5EF4-FFF2-40B4-BE49-F238E27FC236}">
                <a16:creationId xmlns:a16="http://schemas.microsoft.com/office/drawing/2014/main" id="{8D96A8AC-AC6A-463F-9662-6AE3ACA368FF}"/>
              </a:ext>
            </a:extLst>
          </p:cNvPr>
          <p:cNvSpPr/>
          <p:nvPr/>
        </p:nvSpPr>
        <p:spPr>
          <a:xfrm>
            <a:off x="2922106" y="4948031"/>
            <a:ext cx="530088" cy="399219"/>
          </a:xfrm>
          <a:prstGeom prst="star4">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4" name="Star: 4 Points 33">
            <a:extLst>
              <a:ext uri="{FF2B5EF4-FFF2-40B4-BE49-F238E27FC236}">
                <a16:creationId xmlns:a16="http://schemas.microsoft.com/office/drawing/2014/main" id="{2F8EA1A8-4D05-4174-8837-BFF9D3AAE1A1}"/>
              </a:ext>
            </a:extLst>
          </p:cNvPr>
          <p:cNvSpPr/>
          <p:nvPr/>
        </p:nvSpPr>
        <p:spPr>
          <a:xfrm>
            <a:off x="1033668" y="5842556"/>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5" name="Star: 4 Points 34">
            <a:extLst>
              <a:ext uri="{FF2B5EF4-FFF2-40B4-BE49-F238E27FC236}">
                <a16:creationId xmlns:a16="http://schemas.microsoft.com/office/drawing/2014/main" id="{245C34CF-7C46-4C53-A681-ADE462E1FAD2}"/>
              </a:ext>
            </a:extLst>
          </p:cNvPr>
          <p:cNvSpPr/>
          <p:nvPr/>
        </p:nvSpPr>
        <p:spPr>
          <a:xfrm>
            <a:off x="9700599" y="3947486"/>
            <a:ext cx="530088" cy="399219"/>
          </a:xfrm>
          <a:prstGeom prst="star4">
            <a:avLst/>
          </a:prstGeom>
          <a:solidFill>
            <a:srgbClr val="C0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55" name="TextBox 54">
            <a:extLst>
              <a:ext uri="{FF2B5EF4-FFF2-40B4-BE49-F238E27FC236}">
                <a16:creationId xmlns:a16="http://schemas.microsoft.com/office/drawing/2014/main" id="{6FFDB91C-8766-4386-A19B-69613B11CDBD}"/>
              </a:ext>
            </a:extLst>
          </p:cNvPr>
          <p:cNvSpPr txBox="1"/>
          <p:nvPr/>
        </p:nvSpPr>
        <p:spPr>
          <a:xfrm>
            <a:off x="8521148" y="384318"/>
            <a:ext cx="3499676" cy="646331"/>
          </a:xfrm>
          <a:prstGeom prst="rect">
            <a:avLst/>
          </a:prstGeom>
          <a:noFill/>
        </p:spPr>
        <p:txBody>
          <a:bodyPr wrap="none" rtlCol="0">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CC -11</a:t>
            </a:r>
          </a:p>
          <a:p>
            <a:pPr algn="ctr"/>
            <a:r>
              <a:rPr lang="en-US" b="1" dirty="0">
                <a:solidFill>
                  <a:srgbClr val="002060"/>
                </a:solidFill>
                <a:latin typeface="Times New Roman" panose="02020603050405020304" pitchFamily="18" charset="0"/>
                <a:cs typeface="Times New Roman" panose="02020603050405020304" pitchFamily="18" charset="0"/>
              </a:rPr>
              <a:t>Modern &amp; Contemporary Drama</a:t>
            </a:r>
            <a:endParaRPr lang="en-IN" b="1" dirty="0">
              <a:solidFill>
                <a:srgbClr val="002060"/>
              </a:solidFill>
              <a:latin typeface="Times New Roman" panose="02020603050405020304" pitchFamily="18" charset="0"/>
              <a:cs typeface="Times New Roman" panose="02020603050405020304" pitchFamily="18" charset="0"/>
            </a:endParaRPr>
          </a:p>
        </p:txBody>
      </p:sp>
      <p:sp>
        <p:nvSpPr>
          <p:cNvPr id="57" name="Star: 4 Points 56">
            <a:extLst>
              <a:ext uri="{FF2B5EF4-FFF2-40B4-BE49-F238E27FC236}">
                <a16:creationId xmlns:a16="http://schemas.microsoft.com/office/drawing/2014/main" id="{25D4A11A-BA7D-46DC-86C6-F9CD744F9068}"/>
              </a:ext>
            </a:extLst>
          </p:cNvPr>
          <p:cNvSpPr/>
          <p:nvPr/>
        </p:nvSpPr>
        <p:spPr>
          <a:xfrm>
            <a:off x="7507363" y="1303684"/>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59" name="Star: 4 Points 58">
            <a:extLst>
              <a:ext uri="{FF2B5EF4-FFF2-40B4-BE49-F238E27FC236}">
                <a16:creationId xmlns:a16="http://schemas.microsoft.com/office/drawing/2014/main" id="{C4BCCB61-DEAD-4BDD-BD45-00BCD89BCE6C}"/>
              </a:ext>
            </a:extLst>
          </p:cNvPr>
          <p:cNvSpPr/>
          <p:nvPr/>
        </p:nvSpPr>
        <p:spPr>
          <a:xfrm>
            <a:off x="10091541" y="2231338"/>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61" name="Star: 4 Points 60">
            <a:extLst>
              <a:ext uri="{FF2B5EF4-FFF2-40B4-BE49-F238E27FC236}">
                <a16:creationId xmlns:a16="http://schemas.microsoft.com/office/drawing/2014/main" id="{66A4D886-2DAD-4640-B352-A55B46C02CA0}"/>
              </a:ext>
            </a:extLst>
          </p:cNvPr>
          <p:cNvSpPr/>
          <p:nvPr/>
        </p:nvSpPr>
        <p:spPr>
          <a:xfrm>
            <a:off x="7328453" y="4384812"/>
            <a:ext cx="530088" cy="399219"/>
          </a:xfrm>
          <a:prstGeom prst="star4">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65" name="Star: 4 Points 64">
            <a:extLst>
              <a:ext uri="{FF2B5EF4-FFF2-40B4-BE49-F238E27FC236}">
                <a16:creationId xmlns:a16="http://schemas.microsoft.com/office/drawing/2014/main" id="{B9371869-19D4-4D96-945D-6BC6BB28C6C0}"/>
              </a:ext>
            </a:extLst>
          </p:cNvPr>
          <p:cNvSpPr/>
          <p:nvPr/>
        </p:nvSpPr>
        <p:spPr>
          <a:xfrm>
            <a:off x="8812698" y="1588602"/>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Tree>
    <p:extLst>
      <p:ext uri="{BB962C8B-B14F-4D97-AF65-F5344CB8AC3E}">
        <p14:creationId xmlns:p14="http://schemas.microsoft.com/office/powerpoint/2010/main" val="210818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472B51-4683-46A2-94E5-40DD31F2EFFA}"/>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291A8F3-64D7-4CAD-AE7E-4300302BC28C}"/>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12DBB621-F135-4035-8DBD-85DCB3AE3C44}"/>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7A7360F8-D05C-474A-8EF6-EC437BB6BA30}"/>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4ED2D4DE-D07A-43D1-B787-6A062E18F2C0}"/>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A378CCA5-B0CE-4FE1-A208-3CE9D5E302E8}"/>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B603C56C-9856-4697-BBC1-069441C2C3EF}"/>
              </a:ext>
            </a:extLst>
          </p:cNvPr>
          <p:cNvSpPr/>
          <p:nvPr/>
        </p:nvSpPr>
        <p:spPr>
          <a:xfrm>
            <a:off x="861391" y="384313"/>
            <a:ext cx="874643" cy="119270"/>
          </a:xfrm>
          <a:prstGeom prst="rect">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F2E41A1D-5A53-40B9-9165-B2D2FAD42FA8}"/>
              </a:ext>
            </a:extLst>
          </p:cNvPr>
          <p:cNvSpPr/>
          <p:nvPr/>
        </p:nvSpPr>
        <p:spPr>
          <a:xfrm>
            <a:off x="1590260" y="503583"/>
            <a:ext cx="185529" cy="273046"/>
          </a:xfrm>
          <a:prstGeom prst="downArrow">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154EE3DA-E932-4678-96F1-266262E73D38}"/>
              </a:ext>
            </a:extLst>
          </p:cNvPr>
          <p:cNvSpPr txBox="1"/>
          <p:nvPr/>
        </p:nvSpPr>
        <p:spPr>
          <a:xfrm>
            <a:off x="954157" y="689044"/>
            <a:ext cx="11012555" cy="6186309"/>
          </a:xfrm>
          <a:prstGeom prst="rect">
            <a:avLst/>
          </a:prstGeom>
          <a:noFill/>
        </p:spPr>
        <p:txBody>
          <a:bodyPr wrap="square">
            <a:spAutoFit/>
          </a:bodyPr>
          <a:lstStyle/>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Lucky’s brief dance is ridiculous, suggesting to Estragon and Vladimir that he is in pain, perhaps from a hard bowel movement. Forgetting that Pozzo has already answered the question, Estragon again asks why Lucky can't put down the bags. Because he is not currently holding them, however, the question is declared invalid. After Lucky's hat is replaced (he can't think without it), he gives a long speech that sounds like nonsense, filled with repetition and disjointed thoughts. His speech seems to pain and anger the others, and they attack and drag Lucky down—pulling off his hat—as he shouts out the end of his performance of thinking.</a:t>
            </a:r>
          </a:p>
          <a:p>
            <a:pPr algn="just" fontAlgn="base"/>
            <a:endParaRPr lang="en-IN" sz="2200" b="0" i="0" dirty="0">
              <a:solidFill>
                <a:schemeClr val="bg2">
                  <a:lumMod val="10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After Lucky is revived and returns to his role as slave, Pozzo declares his watch missing. Unable to hear it by listening to Pozzo's heart, Vladimir and Estragon agree it is lost. Pozzo finally decides he left it at home, apparently forgetting that he had it earlier. He says goodbye to Vladimir and Estragon but is unable to leave until he backs up and drives Lucky forward with the whip. With much shouting from Pozzo, they continue on their way.</a:t>
            </a:r>
          </a:p>
          <a:p>
            <a:pPr algn="just" fontAlgn="base"/>
            <a:endParaRPr lang="en-IN" sz="2200" dirty="0">
              <a:solidFill>
                <a:schemeClr val="bg2">
                  <a:lumMod val="10000"/>
                </a:schemeClr>
              </a:solidFill>
              <a:latin typeface="Times New Roman" panose="02020603050405020304" pitchFamily="18" charset="0"/>
              <a:cs typeface="Times New Roman" panose="02020603050405020304" pitchFamily="18" charset="0"/>
            </a:endParaRPr>
          </a:p>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After </a:t>
            </a:r>
            <a:r>
              <a:rPr lang="en-IN" sz="2200" dirty="0">
                <a:solidFill>
                  <a:schemeClr val="bg2">
                    <a:lumMod val="10000"/>
                  </a:schemeClr>
                </a:solidFill>
                <a:latin typeface="Times New Roman" panose="02020603050405020304" pitchFamily="18" charset="0"/>
                <a:cs typeface="Times New Roman" panose="02020603050405020304" pitchFamily="18" charset="0"/>
              </a:rPr>
              <a:t>Pozzo</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and </a:t>
            </a:r>
            <a:r>
              <a:rPr lang="en-IN" sz="2200" dirty="0">
                <a:solidFill>
                  <a:schemeClr val="bg2">
                    <a:lumMod val="10000"/>
                  </a:schemeClr>
                </a:solidFill>
                <a:latin typeface="Times New Roman" panose="02020603050405020304" pitchFamily="18" charset="0"/>
                <a:cs typeface="Times New Roman" panose="02020603050405020304" pitchFamily="18" charset="0"/>
              </a:rPr>
              <a:t>Lucky </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depart, </a:t>
            </a:r>
            <a:r>
              <a:rPr lang="en-IN" sz="2200" dirty="0">
                <a:solidFill>
                  <a:schemeClr val="bg2">
                    <a:lumMod val="10000"/>
                  </a:schemeClr>
                </a:solidFill>
                <a:latin typeface="Times New Roman" panose="02020603050405020304" pitchFamily="18" charset="0"/>
                <a:cs typeface="Times New Roman" panose="02020603050405020304" pitchFamily="18" charset="0"/>
              </a:rPr>
              <a:t>Vladimir</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comments that they have changed, claiming they had met before and he only pretended not to recognize them. However, when </a:t>
            </a:r>
            <a:r>
              <a:rPr lang="en-IN" sz="2200" dirty="0">
                <a:solidFill>
                  <a:schemeClr val="bg2">
                    <a:lumMod val="10000"/>
                  </a:schemeClr>
                </a:solidFill>
                <a:latin typeface="Times New Roman" panose="02020603050405020304" pitchFamily="18" charset="0"/>
                <a:cs typeface="Times New Roman" panose="02020603050405020304" pitchFamily="18" charset="0"/>
              </a:rPr>
              <a:t>Estragon</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questions him, he becomes less certain of his claims. A boy arrives and delivers a message from Godot—he will not come this evening, but "surely tomorrow."</a:t>
            </a:r>
          </a:p>
        </p:txBody>
      </p:sp>
    </p:spTree>
    <p:extLst>
      <p:ext uri="{BB962C8B-B14F-4D97-AF65-F5344CB8AC3E}">
        <p14:creationId xmlns:p14="http://schemas.microsoft.com/office/powerpoint/2010/main" val="352729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3019533-12A8-4D17-9987-9D046A59D69C}"/>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FBCA642B-38EF-4FFA-8B33-6F30A10D34E6}"/>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2AAFBCB9-2A09-4C73-BA8B-0B768B01827B}"/>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DE1E434-4880-4DBF-938C-40110E31905B}"/>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B68EC8F6-7F8C-465B-8C92-259F8BE5E6FF}"/>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58B557D6-6024-472C-9DB3-0D93986935D5}"/>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D37E29E6-8B55-4C3E-A762-4763591A8D16}"/>
              </a:ext>
            </a:extLst>
          </p:cNvPr>
          <p:cNvSpPr/>
          <p:nvPr/>
        </p:nvSpPr>
        <p:spPr>
          <a:xfrm>
            <a:off x="861391" y="384313"/>
            <a:ext cx="874643" cy="119270"/>
          </a:xfrm>
          <a:prstGeom prst="rect">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Down 18">
            <a:extLst>
              <a:ext uri="{FF2B5EF4-FFF2-40B4-BE49-F238E27FC236}">
                <a16:creationId xmlns:a16="http://schemas.microsoft.com/office/drawing/2014/main" id="{069A295F-CBE2-441C-8C39-71CA223B2BB5}"/>
              </a:ext>
            </a:extLst>
          </p:cNvPr>
          <p:cNvSpPr/>
          <p:nvPr/>
        </p:nvSpPr>
        <p:spPr>
          <a:xfrm>
            <a:off x="1590260" y="503583"/>
            <a:ext cx="185529" cy="273046"/>
          </a:xfrm>
          <a:prstGeom prst="downArrow">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8B6E8DEC-E1BA-40D8-826F-4B5BF54F922B}"/>
              </a:ext>
            </a:extLst>
          </p:cNvPr>
          <p:cNvSpPr txBox="1"/>
          <p:nvPr/>
        </p:nvSpPr>
        <p:spPr>
          <a:xfrm>
            <a:off x="1060173" y="1070906"/>
            <a:ext cx="10694505" cy="5509200"/>
          </a:xfrm>
          <a:prstGeom prst="rect">
            <a:avLst/>
          </a:prstGeom>
          <a:noFill/>
        </p:spPr>
        <p:txBody>
          <a:bodyPr wrap="square">
            <a:spAutoFit/>
          </a:bodyPr>
          <a:lstStyle/>
          <a:p>
            <a:pPr algn="just"/>
            <a:r>
              <a:rPr lang="en-IN" sz="2200" b="0" i="0" dirty="0">
                <a:solidFill>
                  <a:srgbClr val="3D3D3D"/>
                </a:solidFill>
                <a:effectLst/>
                <a:latin typeface="Times New Roman" panose="02020603050405020304" pitchFamily="18" charset="0"/>
                <a:cs typeface="Times New Roman" panose="02020603050405020304" pitchFamily="18" charset="0"/>
              </a:rPr>
              <a:t>The boy claims not to have come yesterday, although it seems the men have heard this message before. The boy says he tends Godot's goats and his brother tends the sheep. Godot beats his brother but not him. Vladimir asks the boy to tell Godot he has seen him and Estragon, confirming he has indeed seen them, and the boy runs away.</a:t>
            </a:r>
          </a:p>
          <a:p>
            <a:pPr algn="just"/>
            <a:br>
              <a:rPr lang="en-IN" sz="2200" b="0" i="0" dirty="0">
                <a:solidFill>
                  <a:srgbClr val="3D3D3D"/>
                </a:solidFill>
                <a:effectLst/>
                <a:latin typeface="Times New Roman" panose="02020603050405020304" pitchFamily="18" charset="0"/>
                <a:cs typeface="Times New Roman" panose="02020603050405020304" pitchFamily="18" charset="0"/>
              </a:rPr>
            </a:br>
            <a:r>
              <a:rPr lang="en-IN" sz="2200" b="0" i="0" dirty="0">
                <a:solidFill>
                  <a:srgbClr val="3D3D3D"/>
                </a:solidFill>
                <a:effectLst/>
                <a:latin typeface="Times New Roman" panose="02020603050405020304" pitchFamily="18" charset="0"/>
                <a:cs typeface="Times New Roman" panose="02020603050405020304" pitchFamily="18" charset="0"/>
              </a:rPr>
              <a:t>As the moon rises, Estragon says it is pale from the effort of climbing the heavens and gazing on “the likes of us.” Having removed both his boots, he decides to leave them where they are. He defends his decision by saying Christ went barefoot—he says he has always compared himself to Christ. They consider waiting by the tree until tomorrow but decide they must find shelter. As they prepare to leave, Estragon asks to be reminded to bring rope tomorrow. He then reminisces about a time when Vladimir saved his life and how long they have been together, wondering if they would have been better off alone, but it is too late to part now. After Vladimir says, “Let’s go”, neither moves.</a:t>
            </a:r>
          </a:p>
          <a:p>
            <a:pPr algn="just"/>
            <a:endParaRPr lang="en-IN" sz="2200" dirty="0">
              <a:solidFill>
                <a:srgbClr val="3D3D3D"/>
              </a:solidFill>
              <a:latin typeface="Times New Roman" panose="02020603050405020304" pitchFamily="18" charset="0"/>
              <a:cs typeface="Times New Roman" panose="02020603050405020304" pitchFamily="18" charset="0"/>
            </a:endParaRPr>
          </a:p>
          <a:p>
            <a:pPr algn="just"/>
            <a:endParaRPr lang="en-IN" sz="2200" b="0" i="0" dirty="0">
              <a:solidFill>
                <a:srgbClr val="3D3D3D"/>
              </a:solidFill>
              <a:effectLst/>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
        <p:nvSpPr>
          <p:cNvPr id="25" name="Star: 4 Points 24">
            <a:extLst>
              <a:ext uri="{FF2B5EF4-FFF2-40B4-BE49-F238E27FC236}">
                <a16:creationId xmlns:a16="http://schemas.microsoft.com/office/drawing/2014/main" id="{2A5083C2-92CA-4C25-A764-450AE80ED4D2}"/>
              </a:ext>
            </a:extLst>
          </p:cNvPr>
          <p:cNvSpPr/>
          <p:nvPr/>
        </p:nvSpPr>
        <p:spPr>
          <a:xfrm>
            <a:off x="7096545" y="5822676"/>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7" name="Star: 4 Points 26">
            <a:extLst>
              <a:ext uri="{FF2B5EF4-FFF2-40B4-BE49-F238E27FC236}">
                <a16:creationId xmlns:a16="http://schemas.microsoft.com/office/drawing/2014/main" id="{B4C9E3C8-4EBF-429C-913E-27C7ADD49AC7}"/>
              </a:ext>
            </a:extLst>
          </p:cNvPr>
          <p:cNvSpPr/>
          <p:nvPr/>
        </p:nvSpPr>
        <p:spPr>
          <a:xfrm>
            <a:off x="7712771" y="5816052"/>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9" name="Star: 4 Points 28">
            <a:extLst>
              <a:ext uri="{FF2B5EF4-FFF2-40B4-BE49-F238E27FC236}">
                <a16:creationId xmlns:a16="http://schemas.microsoft.com/office/drawing/2014/main" id="{D188D3BE-FA9B-462B-A952-CA5D0099D096}"/>
              </a:ext>
            </a:extLst>
          </p:cNvPr>
          <p:cNvSpPr/>
          <p:nvPr/>
        </p:nvSpPr>
        <p:spPr>
          <a:xfrm>
            <a:off x="8348874" y="5829304"/>
            <a:ext cx="530088" cy="399219"/>
          </a:xfrm>
          <a:prstGeom prst="star4">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Tree>
    <p:extLst>
      <p:ext uri="{BB962C8B-B14F-4D97-AF65-F5344CB8AC3E}">
        <p14:creationId xmlns:p14="http://schemas.microsoft.com/office/powerpoint/2010/main" val="2238401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077721-AD92-4E08-ABD7-FA81C471E132}"/>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C55F1F8C-7244-4FE9-8836-1ADFD3B3260B}"/>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068B8D8C-5DC2-4E72-9ECA-EC1237F4D440}"/>
              </a:ext>
            </a:extLst>
          </p:cNvPr>
          <p:cNvSpPr/>
          <p:nvPr/>
        </p:nvSpPr>
        <p:spPr>
          <a:xfrm>
            <a:off x="2729947" y="462240"/>
            <a:ext cx="6467061" cy="64604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Waiting for Godot: Act – II  (Summary)</a:t>
            </a:r>
            <a:endParaRPr lang="en-IN"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65BD67E4-FBB7-414E-9037-C1EB5F913D56}"/>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DFFC7C8-F84A-40C7-8CFC-E433C2FEF032}"/>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39B037CB-94F7-455D-9CE9-ACD103E7D28D}"/>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B8EADF2D-81DB-4B39-AFC7-A3F4206E562D}"/>
              </a:ext>
            </a:extLst>
          </p:cNvPr>
          <p:cNvSpPr txBox="1"/>
          <p:nvPr/>
        </p:nvSpPr>
        <p:spPr>
          <a:xfrm>
            <a:off x="954156" y="1529904"/>
            <a:ext cx="10906539" cy="4832092"/>
          </a:xfrm>
          <a:prstGeom prst="rect">
            <a:avLst/>
          </a:prstGeom>
          <a:noFill/>
        </p:spPr>
        <p:txBody>
          <a:bodyPr wrap="square">
            <a:spAutoFit/>
          </a:bodyPr>
          <a:lstStyle/>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As Act 2 begins,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Vladimir</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arrives and examines the tree, which now has four or five leaves,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Estragon’</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s abandoned boots. While he waits for Estragon, he sings a song about a dog that is beaten to death. When Estragon arrives, he is angry at Vladimir for letting him go—he has been beaten again—and for seeming to be happy without him. They wonder if they should part, but Vladimir says Estragon needs him. He would have stopped the beating by stopping Estragon from doing whatever it was that caused it. They declare themselves happy, even it if it's not true. What to do? Wait for Godot.</a:t>
            </a:r>
          </a:p>
          <a:p>
            <a:pPr algn="just" fontAlgn="base"/>
            <a:endPar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Vladimir reminds Estragon of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Pozzo</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Lucky</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whom he barely remembers, and of a time they supposedly picked grapes in the Macon area of France, which Estragon denies. Perhaps they should part. Estragon suggests Vladimir just kill him, “like the other.” They talk so they don't hear “all the dead voices,” but they soon run out of things to say. They continue to wait. Passing the time, they make nonsensical statements, contradict each other, ask questions, and debate whether it is terrible to have thought, concluding they “could have done without it.”</a:t>
            </a:r>
          </a:p>
        </p:txBody>
      </p:sp>
    </p:spTree>
    <p:extLst>
      <p:ext uri="{BB962C8B-B14F-4D97-AF65-F5344CB8AC3E}">
        <p14:creationId xmlns:p14="http://schemas.microsoft.com/office/powerpoint/2010/main" val="243680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603D25-300B-4BFA-9DD5-C5BB3473E740}"/>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54610FA9-0B3F-4F1F-9996-CBF885A46C89}"/>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88A848EE-9084-4A5E-9942-293B29B65939}"/>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6129B0DD-676A-413E-8810-694658145274}"/>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83B2853A-1C2B-481A-9CC2-64BA8F81CA44}"/>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2859A6AE-CDE9-4444-A081-864438ADA672}"/>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77D348FB-C530-4AA1-8290-3E66FB59A242}"/>
              </a:ext>
            </a:extLst>
          </p:cNvPr>
          <p:cNvSpPr/>
          <p:nvPr/>
        </p:nvSpPr>
        <p:spPr>
          <a:xfrm>
            <a:off x="861391" y="384313"/>
            <a:ext cx="874643" cy="119270"/>
          </a:xfrm>
          <a:prstGeom prst="rect">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86A78C71-20A9-416F-8134-40A722B84DCA}"/>
              </a:ext>
            </a:extLst>
          </p:cNvPr>
          <p:cNvSpPr/>
          <p:nvPr/>
        </p:nvSpPr>
        <p:spPr>
          <a:xfrm>
            <a:off x="1590260" y="503583"/>
            <a:ext cx="185529" cy="273046"/>
          </a:xfrm>
          <a:prstGeom prst="downArrow">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5C815A58-B84F-4FD4-BB30-0FD70E1B14A9}"/>
              </a:ext>
            </a:extLst>
          </p:cNvPr>
          <p:cNvSpPr txBox="1"/>
          <p:nvPr/>
        </p:nvSpPr>
        <p:spPr>
          <a:xfrm>
            <a:off x="954158" y="706196"/>
            <a:ext cx="11012556" cy="6186309"/>
          </a:xfrm>
          <a:prstGeom prst="rect">
            <a:avLst/>
          </a:prstGeom>
          <a:noFill/>
        </p:spPr>
        <p:txBody>
          <a:bodyPr wrap="square">
            <a:spAutoFit/>
          </a:bodyPr>
          <a:lstStyle/>
          <a:p>
            <a:pPr algn="just" fontAlgn="base"/>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Estragon</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Vladimir</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struggle to keep up the conversation, and Vladimir finally remembers his earlier observation about the tree—it now has leaves. Vladimir believes it was bare when they were there yesterday, but Estragon maintains that yesterday they were “in another compartment ... there's no lack of void.” Estragon only vaguely remembers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Pozzo</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Lucky</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Vladimir points to the festering wound on Estragon's shin from Lucky kicking him and Estragon's boots as proof of his theory. But Estragon finds the boots are a different colour and no longer pinch him. Vladimir suggests that someone else took Estragon's boots and left his own boots there. Estragon takes a nap but quickly is awoken by a nightmare, which Vladimir refuses to hear about. Bored, Estragon wants to go, but Vladimir reminds him they are waiting for Godot.</a:t>
            </a:r>
          </a:p>
          <a:p>
            <a:pPr algn="just" fontAlgn="base"/>
            <a:endPar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After Vladimir snaps at him, Estragon decides to leave anyway, but he is distracted when Vladimir finds Lucky’s hat. Following a comical circular exchange of the three hats between the two of them, Vladimir ends up wearing Lucky's hat while Estragon wears his own. Vladimir plays at being Lucky, causing Estragon to finally leave. He returns almost immediately, however, afraid “they’re coming" from all directions. Vladimir is excited it might be Godot but doesn’t see anyone, placating Estragon. They maintain their conversation by being excessively polite, insulting one another, making up, awkwardly exercising a bit, and finally crying to God to pity them.</a:t>
            </a:r>
          </a:p>
        </p:txBody>
      </p:sp>
    </p:spTree>
    <p:extLst>
      <p:ext uri="{BB962C8B-B14F-4D97-AF65-F5344CB8AC3E}">
        <p14:creationId xmlns:p14="http://schemas.microsoft.com/office/powerpoint/2010/main" val="228582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5E1905-F94A-4B7A-8533-54F8F247A7EF}"/>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F55BE961-3717-42C0-8EDE-EF699F9CEE8C}"/>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E22DDC03-32BA-4A51-A50D-F77F374552E1}"/>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87F68036-23A6-4DDD-A2EB-8404739289A6}"/>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5AF2E006-FAAF-4C45-9B26-FBA6028060B4}"/>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7A811A0E-10E2-479E-AA61-42D5D94BDBC2}"/>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C754F882-592D-4526-942F-AFE8D76A2163}"/>
              </a:ext>
            </a:extLst>
          </p:cNvPr>
          <p:cNvSpPr/>
          <p:nvPr/>
        </p:nvSpPr>
        <p:spPr>
          <a:xfrm>
            <a:off x="861391" y="384313"/>
            <a:ext cx="874643" cy="119270"/>
          </a:xfrm>
          <a:prstGeom prst="rect">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Down 18">
            <a:extLst>
              <a:ext uri="{FF2B5EF4-FFF2-40B4-BE49-F238E27FC236}">
                <a16:creationId xmlns:a16="http://schemas.microsoft.com/office/drawing/2014/main" id="{DFEE3140-629B-4E17-A200-9F08930BACE2}"/>
              </a:ext>
            </a:extLst>
          </p:cNvPr>
          <p:cNvSpPr/>
          <p:nvPr/>
        </p:nvSpPr>
        <p:spPr>
          <a:xfrm>
            <a:off x="1590260" y="503583"/>
            <a:ext cx="185529" cy="273046"/>
          </a:xfrm>
          <a:prstGeom prst="downArrow">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TextBox 20">
            <a:extLst>
              <a:ext uri="{FF2B5EF4-FFF2-40B4-BE49-F238E27FC236}">
                <a16:creationId xmlns:a16="http://schemas.microsoft.com/office/drawing/2014/main" id="{C317CA33-2A8E-4F14-BAC9-C5C53FFFAD61}"/>
              </a:ext>
            </a:extLst>
          </p:cNvPr>
          <p:cNvSpPr txBox="1"/>
          <p:nvPr/>
        </p:nvSpPr>
        <p:spPr>
          <a:xfrm>
            <a:off x="954157" y="689559"/>
            <a:ext cx="11012556" cy="6186309"/>
          </a:xfrm>
          <a:prstGeom prst="rect">
            <a:avLst/>
          </a:prstGeom>
          <a:noFill/>
        </p:spPr>
        <p:txBody>
          <a:bodyPr wrap="square">
            <a:spAutoFit/>
          </a:bodyPr>
          <a:lstStyle/>
          <a:p>
            <a:pPr algn="just" fontAlgn="base"/>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Lucky</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Pozzo</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arrive again. Lucky wears a different hat, and Pozzo, who is now blind, follows him on a rope that's much shorter than before. Seeing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Vladimir</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Estragon</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Lucky stops. Pozzo runs into him, and they both fall down. As Pozzo pleads for help getting up, Estragon suggests they first demand more chicken bones. Vladimir suggests they help him in hopes of a reward, and then he delivers a monologue that argues for helping on the basis of shared humanity. He then gets side-tracked, praising himself and Estragon for knowing their purpose—to wait for Godot—though it might just be a habit to keep their sanity. Either way, they must not waste the distraction.</a:t>
            </a:r>
          </a:p>
          <a:p>
            <a:pPr algn="just" fontAlgn="base"/>
            <a:endPar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Seeming not to hear Pozzo's large offers of money (many times what Estragon asked for in Act -I), they proceed in turn to try to help Pozzo. Trying to lift him up, Vladimir falls and is also unable to get up. Estragon tries to help Vladimir up, but he also falls and gets stuck on the ground. When Pozzo's pleas disturb Estragon, Vladimir beats Pozzo. Pozzo crawls away, and they call to him but cannot reach him.</a:t>
            </a:r>
          </a:p>
          <a:p>
            <a:pPr algn="just" fontAlgn="base"/>
            <a:endParaRPr lang="en-IN" sz="2200"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After contemplating a cloud, Vladimir and Estragon easily stand up, and then lift up and support Pozzo. He does not recognize them because of his blindness and doesn't remember their previous interactions. </a:t>
            </a:r>
          </a:p>
        </p:txBody>
      </p:sp>
    </p:spTree>
    <p:extLst>
      <p:ext uri="{BB962C8B-B14F-4D97-AF65-F5344CB8AC3E}">
        <p14:creationId xmlns:p14="http://schemas.microsoft.com/office/powerpoint/2010/main" val="20924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B2F074-1C4C-4B57-A9BE-E20A16AD1F51}"/>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DDBB83B6-DBE5-4B0B-9D63-9D5CBFB13250}"/>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9047131D-C8E2-4160-B05A-C0EF76F9EC18}"/>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1D54B779-9110-48A9-824F-9DED2ECBD004}"/>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0A0CBD2B-89BE-4426-8D72-9097313CE6FC}"/>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3A5FB820-2355-42E0-8838-9A8BBD3CEC62}"/>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AB2F51F2-D50A-4500-A3EE-95994EEC0635}"/>
              </a:ext>
            </a:extLst>
          </p:cNvPr>
          <p:cNvSpPr/>
          <p:nvPr/>
        </p:nvSpPr>
        <p:spPr>
          <a:xfrm>
            <a:off x="861391" y="384313"/>
            <a:ext cx="874643" cy="119270"/>
          </a:xfrm>
          <a:prstGeom prst="rect">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07C2888B-D314-4551-8EE0-1BC90DB76371}"/>
              </a:ext>
            </a:extLst>
          </p:cNvPr>
          <p:cNvSpPr/>
          <p:nvPr/>
        </p:nvSpPr>
        <p:spPr>
          <a:xfrm>
            <a:off x="1590260" y="503583"/>
            <a:ext cx="185529" cy="273046"/>
          </a:xfrm>
          <a:prstGeom prst="downArrow">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D1AD0A19-69E7-4430-861D-31C29C0BAEA1}"/>
              </a:ext>
            </a:extLst>
          </p:cNvPr>
          <p:cNvSpPr txBox="1"/>
          <p:nvPr/>
        </p:nvSpPr>
        <p:spPr>
          <a:xfrm>
            <a:off x="954157" y="1147688"/>
            <a:ext cx="11012556" cy="5109091"/>
          </a:xfrm>
          <a:prstGeom prst="rect">
            <a:avLst/>
          </a:prstGeom>
          <a:noFill/>
        </p:spPr>
        <p:txBody>
          <a:bodyPr wrap="square">
            <a:spAutoFit/>
          </a:bodyPr>
          <a:lstStyle/>
          <a:p>
            <a:pPr algn="just"/>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He cannot define when he went blind, saying the blind have no concept of time. When they request that Lucky sing or think for them, Pozzo reveals that Lucky is dumb (unable to speak). Estragon gets his revenge on Lucky, kicking him until he hurts his own foot. He retreats to take a nap. Pozzo recovers himself enough to order Lucky to rise and take his burdens, which include a bag of sand. Pozzo and Lucky continue on their journey, apparently falling again shortly after their exit.</a:t>
            </a:r>
          </a:p>
          <a:p>
            <a:pPr algn="just"/>
            <a:endPar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Once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Pozzo</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and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Lucky</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are gone,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Vladimir</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wakes </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Estragon</a:t>
            </a:r>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 from his nap. Vladimir thinks Pozzo might not have been blind—he seemed to look at him—and Estragon wonders if he was actually Godot. Vladimir says no but with declining certainty. Vladimir speaks to himself, thinking he is perhaps sleeping. He wonders what he will remember tomorrow about today and asks, “in all that what truth will there be?” Life is difficult and painful, but “habit is a great deadener.” Meanwhile, unable to remove his boots, Estragon falls asleep again.</a:t>
            </a:r>
          </a:p>
          <a:p>
            <a:pPr algn="just" fontAlgn="base"/>
            <a:endPar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11347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60AE01-343A-4E17-B967-5050D0CC37A1}"/>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B6C27F47-2BB3-4151-B032-22CAA3C57685}"/>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14EB9C6C-4565-4F3F-850A-A63FF606F3D1}"/>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96DBC866-1F33-4B35-8712-618C4CD20A91}"/>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A2B3F662-3BAB-425F-8071-75F0EF6D8DDA}"/>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3408996A-77C4-41ED-B981-3B4A975C1B07}"/>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AD15F9AC-C411-41CB-BC2E-493F3CD5138B}"/>
              </a:ext>
            </a:extLst>
          </p:cNvPr>
          <p:cNvSpPr/>
          <p:nvPr/>
        </p:nvSpPr>
        <p:spPr>
          <a:xfrm>
            <a:off x="861391" y="384313"/>
            <a:ext cx="874643" cy="119270"/>
          </a:xfrm>
          <a:prstGeom prst="rect">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7C90DAFA-A02C-474E-BA5E-A7DFA70516A0}"/>
              </a:ext>
            </a:extLst>
          </p:cNvPr>
          <p:cNvSpPr/>
          <p:nvPr/>
        </p:nvSpPr>
        <p:spPr>
          <a:xfrm>
            <a:off x="1590260" y="503583"/>
            <a:ext cx="185529" cy="273046"/>
          </a:xfrm>
          <a:prstGeom prst="downArrow">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16F37C32-F53C-4AEA-938D-8B7FF5DE22CD}"/>
              </a:ext>
            </a:extLst>
          </p:cNvPr>
          <p:cNvSpPr txBox="1"/>
          <p:nvPr/>
        </p:nvSpPr>
        <p:spPr>
          <a:xfrm>
            <a:off x="980661" y="797943"/>
            <a:ext cx="10986052" cy="5724644"/>
          </a:xfrm>
          <a:prstGeom prst="rect">
            <a:avLst/>
          </a:prstGeom>
          <a:noFill/>
        </p:spPr>
        <p:txBody>
          <a:bodyPr wrap="square">
            <a:spAutoFit/>
          </a:bodyPr>
          <a:lstStyle/>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A boy arrives—he doesn't recognize Vladimir and says he didn’t come yesterday. Again using leading questions, Vladimir prompts the boy to deliver the same message as the previous night: Mr. Godot cannot come tonight, but will tomorrow “without fail.” When questioned, the boy thinks Godot “does nothing” and has a white beard. </a:t>
            </a: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He says his brother, who may or may not have come before, is sick. Vladimir again asks the boy to tell Godot he’s seen them, demanding a confirmation that he has, but the boy flees without replying.</a:t>
            </a:r>
          </a:p>
          <a:p>
            <a:pPr algn="just" fontAlgn="base"/>
            <a:endParaRPr lang="en-IN" sz="2200"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base"/>
            <a:r>
              <a:rPr lang="en-IN" sz="2200" b="0" i="0" dirty="0">
                <a:solidFill>
                  <a:schemeClr val="tx1">
                    <a:lumMod val="75000"/>
                    <a:lumOff val="25000"/>
                  </a:schemeClr>
                </a:solidFill>
                <a:effectLst/>
                <a:latin typeface="Times New Roman" panose="02020603050405020304" pitchFamily="18" charset="0"/>
                <a:cs typeface="Times New Roman" panose="02020603050405020304" pitchFamily="18" charset="0"/>
              </a:rPr>
              <a:t>The sun sets, the moon rises, and Estragon wakes up. Learning that Godot once again didn't come, he suggests going far away and dropping (giving up on) him, but Vladimir replies, "He'd punish us." They again consider hanging themselves from the tree, but the cord Estragon uses as a belt breaks when they test it. Estragon doesn't seem to notice that without a belt his pants have fallen down. Estragon suggests again that they part ways, but Vladimir declares they will return tomorrow with a rope to hang themselves—unless Godot comes to save them. They agree to go, and neither moves.</a:t>
            </a:r>
          </a:p>
          <a:p>
            <a:pPr algn="just" fontAlgn="base"/>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fontAlgn="base"/>
            <a:r>
              <a:rPr lang="en-IN" sz="1800" b="0" i="0" dirty="0">
                <a:solidFill>
                  <a:schemeClr val="tx1">
                    <a:lumMod val="75000"/>
                    <a:lumOff val="25000"/>
                  </a:schemeClr>
                </a:solidFill>
                <a:effectLst/>
                <a:latin typeface="Times New Roman" panose="02020603050405020304" pitchFamily="18" charset="0"/>
                <a:cs typeface="Times New Roman" panose="02020603050405020304" pitchFamily="18" charset="0"/>
              </a:rPr>
              <a:t>							</a:t>
            </a:r>
            <a:r>
              <a:rPr lang="en-IN" sz="1800" b="1" i="0" dirty="0">
                <a:solidFill>
                  <a:srgbClr val="FF0000"/>
                </a:solidFill>
                <a:effectLst/>
                <a:latin typeface="Times New Roman" panose="02020603050405020304" pitchFamily="18" charset="0"/>
                <a:cs typeface="Times New Roman" panose="02020603050405020304" pitchFamily="18" charset="0"/>
              </a:rPr>
              <a:t>the End.</a:t>
            </a:r>
          </a:p>
        </p:txBody>
      </p:sp>
      <p:sp>
        <p:nvSpPr>
          <p:cNvPr id="23" name="Star: 4 Points 22">
            <a:extLst>
              <a:ext uri="{FF2B5EF4-FFF2-40B4-BE49-F238E27FC236}">
                <a16:creationId xmlns:a16="http://schemas.microsoft.com/office/drawing/2014/main" id="{D2ADCB11-EE71-43CC-9E2C-0D4BB33B78EC}"/>
              </a:ext>
            </a:extLst>
          </p:cNvPr>
          <p:cNvSpPr/>
          <p:nvPr/>
        </p:nvSpPr>
        <p:spPr>
          <a:xfrm>
            <a:off x="8812698" y="6120848"/>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4" name="Star: 4 Points 23">
            <a:extLst>
              <a:ext uri="{FF2B5EF4-FFF2-40B4-BE49-F238E27FC236}">
                <a16:creationId xmlns:a16="http://schemas.microsoft.com/office/drawing/2014/main" id="{16AC0718-0778-4250-A0DB-BDF349BD0C91}"/>
              </a:ext>
            </a:extLst>
          </p:cNvPr>
          <p:cNvSpPr/>
          <p:nvPr/>
        </p:nvSpPr>
        <p:spPr>
          <a:xfrm>
            <a:off x="9342785" y="6134106"/>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6" name="Star: 4 Points 25">
            <a:extLst>
              <a:ext uri="{FF2B5EF4-FFF2-40B4-BE49-F238E27FC236}">
                <a16:creationId xmlns:a16="http://schemas.microsoft.com/office/drawing/2014/main" id="{A003D0D3-6A7C-493B-B774-52FD560A6D70}"/>
              </a:ext>
            </a:extLst>
          </p:cNvPr>
          <p:cNvSpPr/>
          <p:nvPr/>
        </p:nvSpPr>
        <p:spPr>
          <a:xfrm>
            <a:off x="9819864" y="6134103"/>
            <a:ext cx="530088" cy="399219"/>
          </a:xfrm>
          <a:prstGeom prst="star4">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Tree>
    <p:extLst>
      <p:ext uri="{BB962C8B-B14F-4D97-AF65-F5344CB8AC3E}">
        <p14:creationId xmlns:p14="http://schemas.microsoft.com/office/powerpoint/2010/main" val="192482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27ACE8-EB3F-458C-92EA-3C8BEA092015}"/>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8903E989-F30A-462D-8296-94B66CD9AE14}"/>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Rounded Corners 12">
            <a:extLst>
              <a:ext uri="{FF2B5EF4-FFF2-40B4-BE49-F238E27FC236}">
                <a16:creationId xmlns:a16="http://schemas.microsoft.com/office/drawing/2014/main" id="{C4461F20-02F4-4EBB-9774-7224A3C60EDE}"/>
              </a:ext>
            </a:extLst>
          </p:cNvPr>
          <p:cNvSpPr/>
          <p:nvPr/>
        </p:nvSpPr>
        <p:spPr>
          <a:xfrm>
            <a:off x="4041913" y="291550"/>
            <a:ext cx="4373217"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EC0E8E5F-A4A2-424B-849A-358435EE3EA1}"/>
              </a:ext>
            </a:extLst>
          </p:cNvPr>
          <p:cNvSpPr/>
          <p:nvPr/>
        </p:nvSpPr>
        <p:spPr>
          <a:xfrm>
            <a:off x="4704522" y="556593"/>
            <a:ext cx="3114261" cy="10227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95F68A1B-79ED-40FC-8320-2878D58643EA}"/>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F4B9B117-DD4F-4B5C-8E56-58351C6C9418}"/>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FEF98CDD-2334-47B2-BD43-F99DF7CEFB64}"/>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E5E8AC02-A1B0-4A47-9562-3D85036060D1}"/>
              </a:ext>
            </a:extLst>
          </p:cNvPr>
          <p:cNvSpPr txBox="1"/>
          <p:nvPr/>
        </p:nvSpPr>
        <p:spPr>
          <a:xfrm>
            <a:off x="980661" y="775844"/>
            <a:ext cx="10986051" cy="6063198"/>
          </a:xfrm>
          <a:prstGeom prst="rect">
            <a:avLst/>
          </a:prstGeom>
          <a:noFill/>
        </p:spPr>
        <p:txBody>
          <a:bodyPr wrap="square">
            <a:spAutoFit/>
          </a:bodyPr>
          <a:lstStyle/>
          <a:p>
            <a:pPr algn="ctr"/>
            <a:r>
              <a:rPr lang="en-IN" sz="3200" b="1" i="0" dirty="0">
                <a:solidFill>
                  <a:srgbClr val="FF0000"/>
                </a:solidFill>
                <a:effectLst/>
                <a:latin typeface="Times New Roman" panose="02020603050405020304" pitchFamily="18" charset="0"/>
                <a:cs typeface="Times New Roman" panose="02020603050405020304" pitchFamily="18" charset="0"/>
              </a:rPr>
              <a:t>Samuel Beckett: Biography</a:t>
            </a:r>
          </a:p>
          <a:p>
            <a:pPr algn="just"/>
            <a:endParaRPr lang="en-IN" sz="2200" b="1" i="0" dirty="0">
              <a:effectLst/>
              <a:latin typeface="Times New Roman" panose="02020603050405020304" pitchFamily="18" charset="0"/>
              <a:cs typeface="Times New Roman" panose="02020603050405020304" pitchFamily="18" charset="0"/>
            </a:endParaRPr>
          </a:p>
          <a:p>
            <a:pPr algn="just"/>
            <a:r>
              <a:rPr lang="en-IN" sz="2200" b="0" i="0" dirty="0">
                <a:effectLst/>
                <a:latin typeface="Times New Roman" panose="02020603050405020304" pitchFamily="18" charset="0"/>
                <a:cs typeface="Times New Roman" panose="02020603050405020304" pitchFamily="18" charset="0"/>
              </a:rPr>
              <a:t>	Samuel Beckett grew up in Dublin and attended Trinity College, Dublin, where he studied French, English, and Italian. After graduating, he taught in Paris, where he met fellow modernist Irish writer James Joyce and worked on both critical and creative writings. He moved back to Ireland in 1930, when he took up a job as a lecturer at Trinity College. He soon quit the job, though, in 1931, and travelled around Europe, continuing to write. He moved to Paris in 1937, stayed there when World War II began in 1939, and joined French Resistance forces when the Nazis occupied the country. </a:t>
            </a:r>
          </a:p>
          <a:p>
            <a:pPr algn="just"/>
            <a:r>
              <a:rPr lang="en-IN" sz="2200" b="0" i="0" dirty="0">
                <a:effectLst/>
                <a:latin typeface="Times New Roman" panose="02020603050405020304" pitchFamily="18" charset="0"/>
                <a:cs typeface="Times New Roman" panose="02020603050405020304" pitchFamily="18" charset="0"/>
              </a:rPr>
              <a:t>	Meanwhile, he continued to write, including a trilogy of well-known novels: </a:t>
            </a:r>
            <a:r>
              <a:rPr lang="en-IN" sz="2200" b="1" i="1" dirty="0">
                <a:solidFill>
                  <a:srgbClr val="002060"/>
                </a:solidFill>
                <a:effectLst/>
                <a:latin typeface="Times New Roman" panose="02020603050405020304" pitchFamily="18" charset="0"/>
                <a:cs typeface="Times New Roman" panose="02020603050405020304" pitchFamily="18" charset="0"/>
              </a:rPr>
              <a:t>Molloy</a:t>
            </a:r>
            <a:r>
              <a:rPr lang="en-IN" sz="2200" b="0" i="0" dirty="0">
                <a:effectLst/>
                <a:latin typeface="Times New Roman" panose="02020603050405020304" pitchFamily="18" charset="0"/>
                <a:cs typeface="Times New Roman" panose="02020603050405020304" pitchFamily="18" charset="0"/>
              </a:rPr>
              <a:t>, </a:t>
            </a:r>
            <a:r>
              <a:rPr lang="en-IN" sz="2200" b="1" i="1" dirty="0">
                <a:solidFill>
                  <a:srgbClr val="002060"/>
                </a:solidFill>
                <a:effectLst/>
                <a:latin typeface="Times New Roman" panose="02020603050405020304" pitchFamily="18" charset="0"/>
                <a:cs typeface="Times New Roman" panose="02020603050405020304" pitchFamily="18" charset="0"/>
              </a:rPr>
              <a:t>Malone Dies</a:t>
            </a:r>
            <a:r>
              <a:rPr lang="en-IN" sz="2200" b="0" i="0" dirty="0">
                <a:effectLst/>
                <a:latin typeface="Times New Roman" panose="02020603050405020304" pitchFamily="18" charset="0"/>
                <a:cs typeface="Times New Roman" panose="02020603050405020304" pitchFamily="18" charset="0"/>
              </a:rPr>
              <a:t>, and </a:t>
            </a:r>
            <a:r>
              <a:rPr lang="en-IN" sz="2200" b="1" i="1" dirty="0">
                <a:solidFill>
                  <a:srgbClr val="002060"/>
                </a:solidFill>
                <a:effectLst/>
                <a:latin typeface="Times New Roman" panose="02020603050405020304" pitchFamily="18" charset="0"/>
                <a:cs typeface="Times New Roman" panose="02020603050405020304" pitchFamily="18" charset="0"/>
              </a:rPr>
              <a:t>The </a:t>
            </a:r>
            <a:r>
              <a:rPr lang="en-IN" sz="2200" b="1" i="1" dirty="0" err="1">
                <a:solidFill>
                  <a:srgbClr val="002060"/>
                </a:solidFill>
                <a:effectLst/>
                <a:latin typeface="Times New Roman" panose="02020603050405020304" pitchFamily="18" charset="0"/>
                <a:cs typeface="Times New Roman" panose="02020603050405020304" pitchFamily="18" charset="0"/>
              </a:rPr>
              <a:t>Unnamable</a:t>
            </a:r>
            <a:r>
              <a:rPr lang="en-IN" sz="2200" b="0" i="0" dirty="0">
                <a:effectLst/>
                <a:latin typeface="Times New Roman" panose="02020603050405020304" pitchFamily="18" charset="0"/>
                <a:cs typeface="Times New Roman" panose="02020603050405020304" pitchFamily="18" charset="0"/>
              </a:rPr>
              <a:t>. But it was for his experimental plays that he would become best known, especially </a:t>
            </a:r>
            <a:r>
              <a:rPr lang="en-IN" sz="2200" b="1" i="1" dirty="0">
                <a:solidFill>
                  <a:schemeClr val="accent2">
                    <a:lumMod val="50000"/>
                  </a:schemeClr>
                </a:solidFill>
                <a:effectLst/>
                <a:latin typeface="Times New Roman" panose="02020603050405020304" pitchFamily="18" charset="0"/>
                <a:cs typeface="Times New Roman" panose="02020603050405020304" pitchFamily="18" charset="0"/>
              </a:rPr>
              <a:t>Waiting for Godot</a:t>
            </a:r>
            <a:r>
              <a:rPr lang="en-IN" sz="2200" b="0" i="1" dirty="0">
                <a:effectLst/>
                <a:latin typeface="Times New Roman" panose="02020603050405020304" pitchFamily="18" charset="0"/>
                <a:cs typeface="Times New Roman" panose="02020603050405020304" pitchFamily="18" charset="0"/>
              </a:rPr>
              <a:t>, </a:t>
            </a:r>
            <a:r>
              <a:rPr lang="en-IN" sz="2200" b="0" i="0" dirty="0">
                <a:effectLst/>
                <a:latin typeface="Times New Roman" panose="02020603050405020304" pitchFamily="18" charset="0"/>
                <a:cs typeface="Times New Roman" panose="02020603050405020304" pitchFamily="18" charset="0"/>
              </a:rPr>
              <a:t>which premiered in Paris (in its original French) in 1953. This was followed by more plays, including the equally experimental </a:t>
            </a:r>
            <a:r>
              <a:rPr lang="en-IN" sz="2200" b="1" i="1" dirty="0">
                <a:solidFill>
                  <a:schemeClr val="accent2">
                    <a:lumMod val="75000"/>
                  </a:schemeClr>
                </a:solidFill>
                <a:effectLst/>
                <a:latin typeface="Times New Roman" panose="02020603050405020304" pitchFamily="18" charset="0"/>
                <a:cs typeface="Times New Roman" panose="02020603050405020304" pitchFamily="18" charset="0"/>
              </a:rPr>
              <a:t>Endgame</a:t>
            </a:r>
            <a:r>
              <a:rPr lang="en-IN" sz="2200" b="0" i="0" dirty="0">
                <a:effectLst/>
                <a:latin typeface="Times New Roman" panose="02020603050405020304" pitchFamily="18" charset="0"/>
                <a:cs typeface="Times New Roman" panose="02020603050405020304" pitchFamily="18" charset="0"/>
              </a:rPr>
              <a:t>. Beckett's literary reputation and acclaim steadily improved in the 1960s, and he was awarded </a:t>
            </a:r>
            <a:r>
              <a:rPr lang="en-IN" sz="2200" b="1" i="0" u="sng" dirty="0">
                <a:solidFill>
                  <a:srgbClr val="00B050"/>
                </a:solidFill>
                <a:effectLst/>
                <a:latin typeface="Times New Roman" panose="02020603050405020304" pitchFamily="18" charset="0"/>
                <a:cs typeface="Times New Roman" panose="02020603050405020304" pitchFamily="18" charset="0"/>
              </a:rPr>
              <a:t>the Nobel Prize for Literature in 1969 </a:t>
            </a:r>
            <a:r>
              <a:rPr lang="en-IN" sz="2200" b="0" i="0" dirty="0">
                <a:effectLst/>
                <a:latin typeface="Times New Roman" panose="02020603050405020304" pitchFamily="18" charset="0"/>
                <a:cs typeface="Times New Roman" panose="02020603050405020304" pitchFamily="18" charset="0"/>
              </a:rPr>
              <a:t>(he gave away the prize money.) </a:t>
            </a:r>
          </a:p>
          <a:p>
            <a:pPr algn="just"/>
            <a:r>
              <a:rPr lang="en-IN" sz="2200" b="0" i="0" dirty="0">
                <a:effectLst/>
                <a:latin typeface="Times New Roman" panose="02020603050405020304" pitchFamily="18" charset="0"/>
                <a:cs typeface="Times New Roman" panose="02020603050405020304" pitchFamily="18" charset="0"/>
              </a:rPr>
              <a:t>	Beckett died in 1989 and was buried in Paris along with his wife.</a:t>
            </a:r>
          </a:p>
        </p:txBody>
      </p:sp>
    </p:spTree>
    <p:extLst>
      <p:ext uri="{BB962C8B-B14F-4D97-AF65-F5344CB8AC3E}">
        <p14:creationId xmlns:p14="http://schemas.microsoft.com/office/powerpoint/2010/main" val="130273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0D6EC6-8757-4E0A-A25A-2BCBF0A0EA60}"/>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05B9EFBE-AC6E-406F-8708-48A7F6A0BF3F}"/>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Rounded Corners 8">
            <a:extLst>
              <a:ext uri="{FF2B5EF4-FFF2-40B4-BE49-F238E27FC236}">
                <a16:creationId xmlns:a16="http://schemas.microsoft.com/office/drawing/2014/main" id="{E82F543C-9D44-4085-9B9C-8EB57A7E6206}"/>
              </a:ext>
            </a:extLst>
          </p:cNvPr>
          <p:cNvSpPr/>
          <p:nvPr/>
        </p:nvSpPr>
        <p:spPr>
          <a:xfrm>
            <a:off x="4041913" y="291550"/>
            <a:ext cx="4373217"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CA101800-9E0C-4AE8-8DF5-29E91C19A701}"/>
              </a:ext>
            </a:extLst>
          </p:cNvPr>
          <p:cNvSpPr/>
          <p:nvPr/>
        </p:nvSpPr>
        <p:spPr>
          <a:xfrm>
            <a:off x="4704522" y="530089"/>
            <a:ext cx="3114261" cy="10227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A2000BE5-5A5F-4610-A668-2A3C47B8357C}"/>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EC9C317F-C510-4CA7-AD1E-8080EDE35F6F}"/>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Right 16">
            <a:extLst>
              <a:ext uri="{FF2B5EF4-FFF2-40B4-BE49-F238E27FC236}">
                <a16:creationId xmlns:a16="http://schemas.microsoft.com/office/drawing/2014/main" id="{1EDAD414-6F7A-4C0C-8852-8A740908933E}"/>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47C28C33-2272-4E93-96C7-B10919D32BD3}"/>
              </a:ext>
            </a:extLst>
          </p:cNvPr>
          <p:cNvSpPr txBox="1"/>
          <p:nvPr/>
        </p:nvSpPr>
        <p:spPr>
          <a:xfrm>
            <a:off x="1060174" y="1045555"/>
            <a:ext cx="10601739" cy="5170646"/>
          </a:xfrm>
          <a:prstGeom prst="rect">
            <a:avLst/>
          </a:prstGeom>
          <a:noFill/>
        </p:spPr>
        <p:txBody>
          <a:bodyPr wrap="square">
            <a:spAutoFit/>
          </a:bodyPr>
          <a:lstStyle/>
          <a:p>
            <a:pPr algn="l"/>
            <a:endParaRPr lang="en-IN" b="1" i="0" dirty="0">
              <a:solidFill>
                <a:srgbClr val="181919"/>
              </a:solidFill>
              <a:effectLst/>
              <a:latin typeface="Nunito Sans"/>
            </a:endParaRPr>
          </a:p>
          <a:p>
            <a:pPr algn="ctr"/>
            <a:r>
              <a:rPr lang="en-IN" sz="2400" b="1" i="0" dirty="0">
                <a:solidFill>
                  <a:srgbClr val="FF0000"/>
                </a:solidFill>
                <a:effectLst/>
                <a:latin typeface="Times New Roman" panose="02020603050405020304" pitchFamily="18" charset="0"/>
                <a:cs typeface="Times New Roman" panose="02020603050405020304" pitchFamily="18" charset="0"/>
              </a:rPr>
              <a:t>Waiting for Godot: Facts</a:t>
            </a:r>
          </a:p>
          <a:p>
            <a:pPr algn="l"/>
            <a:endParaRPr lang="en-IN" b="1" dirty="0">
              <a:solidFill>
                <a:srgbClr val="002060"/>
              </a:solidFill>
              <a:latin typeface="Times New Roman" panose="02020603050405020304" pitchFamily="18" charset="0"/>
              <a:cs typeface="Times New Roman" panose="02020603050405020304" pitchFamily="18" charset="0"/>
            </a:endParaRPr>
          </a:p>
          <a:p>
            <a:pPr algn="l"/>
            <a:endParaRPr lang="en-IN" b="1" i="0" dirty="0">
              <a:solidFill>
                <a:srgbClr val="002060"/>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Full Title: </a:t>
            </a:r>
            <a:r>
              <a:rPr lang="en-IN" b="1" i="0" dirty="0">
                <a:solidFill>
                  <a:srgbClr val="181919"/>
                </a:solidFill>
                <a:effectLst/>
                <a:latin typeface="Times New Roman" panose="02020603050405020304" pitchFamily="18" charset="0"/>
                <a:cs typeface="Times New Roman" panose="02020603050405020304" pitchFamily="18" charset="0"/>
              </a:rPr>
              <a:t>	</a:t>
            </a:r>
            <a:r>
              <a:rPr lang="en-IN" b="1" i="1" dirty="0">
                <a:solidFill>
                  <a:srgbClr val="181919"/>
                </a:solidFill>
                <a:effectLst/>
                <a:latin typeface="Times New Roman" panose="02020603050405020304" pitchFamily="18" charset="0"/>
                <a:cs typeface="Times New Roman" panose="02020603050405020304" pitchFamily="18" charset="0"/>
              </a:rPr>
              <a:t>Waiting for Godot: A Tragicomedy in Two Acts</a:t>
            </a:r>
          </a:p>
          <a:p>
            <a:pPr algn="l">
              <a:buFont typeface="Arial" panose="020B0604020202020204" pitchFamily="34" charset="0"/>
              <a:buChar char="•"/>
            </a:pPr>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Written:</a:t>
            </a:r>
            <a:r>
              <a:rPr lang="en-IN" b="1" i="0" dirty="0">
                <a:solidFill>
                  <a:srgbClr val="181919"/>
                </a:solidFill>
                <a:effectLst/>
                <a:latin typeface="Times New Roman" panose="02020603050405020304" pitchFamily="18" charset="0"/>
                <a:cs typeface="Times New Roman" panose="02020603050405020304" pitchFamily="18" charset="0"/>
              </a:rPr>
              <a:t> 		1948-1949 (Peris)</a:t>
            </a:r>
          </a:p>
          <a:p>
            <a:pPr algn="l">
              <a:buFont typeface="Arial" panose="020B0604020202020204" pitchFamily="34" charset="0"/>
              <a:buChar char="•"/>
            </a:pPr>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Published: </a:t>
            </a:r>
            <a:r>
              <a:rPr lang="en-IN" b="1" i="0" dirty="0">
                <a:solidFill>
                  <a:srgbClr val="181919"/>
                </a:solidFill>
                <a:effectLst/>
                <a:latin typeface="Times New Roman" panose="02020603050405020304" pitchFamily="18" charset="0"/>
                <a:cs typeface="Times New Roman" panose="02020603050405020304" pitchFamily="18" charset="0"/>
              </a:rPr>
              <a:t>	1949</a:t>
            </a:r>
          </a:p>
          <a:p>
            <a:pPr algn="l"/>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Literary Period: </a:t>
            </a:r>
            <a:r>
              <a:rPr lang="en-IN" b="1" i="0" dirty="0">
                <a:solidFill>
                  <a:srgbClr val="181919"/>
                </a:solidFill>
                <a:effectLst/>
                <a:latin typeface="Times New Roman" panose="02020603050405020304" pitchFamily="18" charset="0"/>
                <a:cs typeface="Times New Roman" panose="02020603050405020304" pitchFamily="18" charset="0"/>
              </a:rPr>
              <a:t>	Modernism, Postmodernism</a:t>
            </a:r>
          </a:p>
          <a:p>
            <a:pPr algn="l"/>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Genre: </a:t>
            </a:r>
            <a:r>
              <a:rPr lang="en-IN" b="1" i="0" dirty="0">
                <a:solidFill>
                  <a:srgbClr val="181919"/>
                </a:solidFill>
                <a:effectLst/>
                <a:latin typeface="Times New Roman" panose="02020603050405020304" pitchFamily="18" charset="0"/>
                <a:cs typeface="Times New Roman" panose="02020603050405020304" pitchFamily="18" charset="0"/>
              </a:rPr>
              <a:t>		Drama, Tragicomedy (a mixture of tragedy and comedy), </a:t>
            </a:r>
            <a:r>
              <a:rPr lang="en-IN" b="1" i="0" dirty="0" err="1">
                <a:solidFill>
                  <a:srgbClr val="181919"/>
                </a:solidFill>
                <a:effectLst/>
                <a:latin typeface="Times New Roman" panose="02020603050405020304" pitchFamily="18" charset="0"/>
                <a:cs typeface="Times New Roman" panose="02020603050405020304" pitchFamily="18" charset="0"/>
              </a:rPr>
              <a:t>Theater</a:t>
            </a:r>
            <a:r>
              <a:rPr lang="en-IN" b="1" i="0" dirty="0">
                <a:solidFill>
                  <a:srgbClr val="181919"/>
                </a:solidFill>
                <a:effectLst/>
                <a:latin typeface="Times New Roman" panose="02020603050405020304" pitchFamily="18" charset="0"/>
                <a:cs typeface="Times New Roman" panose="02020603050405020304" pitchFamily="18" charset="0"/>
              </a:rPr>
              <a:t> of the Absurd</a:t>
            </a:r>
          </a:p>
          <a:p>
            <a:pPr algn="l">
              <a:buFont typeface="Arial" panose="020B0604020202020204" pitchFamily="34" charset="0"/>
              <a:buChar char="•"/>
            </a:pPr>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Setting: 	</a:t>
            </a:r>
            <a:r>
              <a:rPr lang="en-IN" b="1" i="0" dirty="0">
                <a:solidFill>
                  <a:srgbClr val="181919"/>
                </a:solidFill>
                <a:effectLst/>
                <a:latin typeface="Times New Roman" panose="02020603050405020304" pitchFamily="18" charset="0"/>
                <a:cs typeface="Times New Roman" panose="02020603050405020304" pitchFamily="18" charset="0"/>
              </a:rPr>
              <a:t>	The side of an unidentified road, near a tree, at an unspecified time.</a:t>
            </a:r>
          </a:p>
          <a:p>
            <a:pPr algn="l">
              <a:buFont typeface="Arial" panose="020B0604020202020204" pitchFamily="34" charset="0"/>
              <a:buChar char="•"/>
            </a:pPr>
            <a:endParaRPr lang="en-IN" b="1" i="0" dirty="0">
              <a:solidFill>
                <a:srgbClr val="181919"/>
              </a:solidFill>
              <a:effectLst/>
              <a:latin typeface="Times New Roman" panose="02020603050405020304" pitchFamily="18" charset="0"/>
              <a:cs typeface="Times New Roman" panose="02020603050405020304" pitchFamily="18" charset="0"/>
            </a:endParaRPr>
          </a:p>
          <a:p>
            <a:pPr algn="l"/>
            <a:r>
              <a:rPr lang="en-IN" b="1" i="0" dirty="0">
                <a:solidFill>
                  <a:srgbClr val="002060"/>
                </a:solidFill>
                <a:effectLst/>
                <a:latin typeface="Times New Roman" panose="02020603050405020304" pitchFamily="18" charset="0"/>
                <a:cs typeface="Times New Roman" panose="02020603050405020304" pitchFamily="18" charset="0"/>
              </a:rPr>
              <a:t>Climax: 	</a:t>
            </a:r>
            <a:r>
              <a:rPr lang="en-IN" b="1" i="0" dirty="0">
                <a:solidFill>
                  <a:srgbClr val="181919"/>
                </a:solidFill>
                <a:effectLst/>
                <a:latin typeface="Times New Roman" panose="02020603050405020304" pitchFamily="18" charset="0"/>
                <a:cs typeface="Times New Roman" panose="02020603050405020304" pitchFamily="18" charset="0"/>
              </a:rPr>
              <a:t>	Beckett's play essentially lacks a climax. Vladimir and Estragon spend both acts waiting</a:t>
            </a:r>
          </a:p>
          <a:p>
            <a:pPr algn="l"/>
            <a:r>
              <a:rPr lang="en-IN" b="1" dirty="0">
                <a:solidFill>
                  <a:srgbClr val="181919"/>
                </a:solidFill>
                <a:latin typeface="Times New Roman" panose="02020603050405020304" pitchFamily="18" charset="0"/>
                <a:cs typeface="Times New Roman" panose="02020603050405020304" pitchFamily="18" charset="0"/>
              </a:rPr>
              <a:t>		</a:t>
            </a:r>
            <a:r>
              <a:rPr lang="en-IN" b="1" i="0" dirty="0">
                <a:solidFill>
                  <a:srgbClr val="181919"/>
                </a:solidFill>
                <a:effectLst/>
                <a:latin typeface="Times New Roman" panose="02020603050405020304" pitchFamily="18" charset="0"/>
                <a:cs typeface="Times New Roman" panose="02020603050405020304" pitchFamily="18" charset="0"/>
              </a:rPr>
              <a:t>for the arrival of Godot, but Godot never comes.</a:t>
            </a:r>
          </a:p>
        </p:txBody>
      </p:sp>
    </p:spTree>
    <p:extLst>
      <p:ext uri="{BB962C8B-B14F-4D97-AF65-F5344CB8AC3E}">
        <p14:creationId xmlns:p14="http://schemas.microsoft.com/office/powerpoint/2010/main" val="392005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A3ADFD-5CAA-45B9-82EA-192FFC9248A5}"/>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BEC3A624-B0D2-4E7B-8ECD-3C827572619B}"/>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Rounded Corners 10">
            <a:extLst>
              <a:ext uri="{FF2B5EF4-FFF2-40B4-BE49-F238E27FC236}">
                <a16:creationId xmlns:a16="http://schemas.microsoft.com/office/drawing/2014/main" id="{617A7ECE-18F2-465D-8926-0344A0FFE57E}"/>
              </a:ext>
            </a:extLst>
          </p:cNvPr>
          <p:cNvSpPr/>
          <p:nvPr/>
        </p:nvSpPr>
        <p:spPr>
          <a:xfrm>
            <a:off x="4041913" y="291550"/>
            <a:ext cx="4373217"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D48E7E71-9030-44A8-9088-82191CB6F2DC}"/>
              </a:ext>
            </a:extLst>
          </p:cNvPr>
          <p:cNvSpPr/>
          <p:nvPr/>
        </p:nvSpPr>
        <p:spPr>
          <a:xfrm>
            <a:off x="4704522" y="530089"/>
            <a:ext cx="3114261" cy="10227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D7C6771F-C971-4F7B-A805-96A1B08CBF3B}"/>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E062C356-3324-4715-952A-8465EC0DB706}"/>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4FDD764F-2062-499D-8EE4-5025991AB371}"/>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8DAB4203-9C74-4093-B093-B408B976B0AC}"/>
              </a:ext>
            </a:extLst>
          </p:cNvPr>
          <p:cNvSpPr txBox="1"/>
          <p:nvPr/>
        </p:nvSpPr>
        <p:spPr>
          <a:xfrm>
            <a:off x="980660" y="1154596"/>
            <a:ext cx="10880035" cy="5509200"/>
          </a:xfrm>
          <a:prstGeom prst="rect">
            <a:avLst/>
          </a:prstGeom>
          <a:noFill/>
        </p:spPr>
        <p:txBody>
          <a:bodyPr wrap="square">
            <a:spAutoFit/>
          </a:bodyPr>
          <a:lstStyle/>
          <a:p>
            <a:pPr algn="ctr"/>
            <a:r>
              <a:rPr lang="en-IN" sz="3600" b="1" dirty="0">
                <a:solidFill>
                  <a:srgbClr val="FF0000"/>
                </a:solidFill>
                <a:effectLst/>
                <a:latin typeface="Times New Roman" panose="02020603050405020304" pitchFamily="18" charset="0"/>
                <a:cs typeface="Times New Roman" panose="02020603050405020304" pitchFamily="18" charset="0"/>
              </a:rPr>
              <a:t>Waiting for Godot: </a:t>
            </a:r>
            <a:r>
              <a:rPr lang="en-IN" sz="3600" b="1" i="0" dirty="0">
                <a:solidFill>
                  <a:srgbClr val="FF0000"/>
                </a:solidFill>
                <a:effectLst/>
                <a:latin typeface="Times New Roman" panose="02020603050405020304" pitchFamily="18" charset="0"/>
                <a:cs typeface="Times New Roman" panose="02020603050405020304" pitchFamily="18" charset="0"/>
              </a:rPr>
              <a:t>Historical Context</a:t>
            </a:r>
            <a:endParaRPr lang="en-IN" sz="3600" b="1" dirty="0">
              <a:solidFill>
                <a:srgbClr val="FF0000"/>
              </a:solidFill>
              <a:effectLst/>
              <a:latin typeface="Times New Roman" panose="02020603050405020304" pitchFamily="18" charset="0"/>
              <a:cs typeface="Times New Roman" panose="02020603050405020304" pitchFamily="18" charset="0"/>
            </a:endParaRPr>
          </a:p>
          <a:p>
            <a:pPr algn="just"/>
            <a:endParaRPr lang="en-IN" sz="2400" b="0" i="0" dirty="0">
              <a:solidFill>
                <a:srgbClr val="002060"/>
              </a:solidFill>
              <a:effectLst/>
              <a:latin typeface="Times New Roman" panose="02020603050405020304" pitchFamily="18" charset="0"/>
              <a:cs typeface="Times New Roman" panose="02020603050405020304" pitchFamily="18" charset="0"/>
            </a:endParaRPr>
          </a:p>
          <a:p>
            <a:pPr algn="just"/>
            <a:r>
              <a:rPr lang="en-IN" sz="2400" b="0" i="0" dirty="0">
                <a:solidFill>
                  <a:srgbClr val="002060"/>
                </a:solidFill>
                <a:effectLst/>
                <a:latin typeface="Times New Roman" panose="02020603050405020304" pitchFamily="18" charset="0"/>
                <a:cs typeface="Times New Roman" panose="02020603050405020304" pitchFamily="18" charset="0"/>
              </a:rPr>
              <a:t>The play is set in a strange, unspecified time, and does not take place in the context of any historical events, but many have seen the widespread suffering and disillusionment caused by World War II in the background of the play's pessimistic, nihilistic conception of the world</a:t>
            </a:r>
            <a:r>
              <a:rPr lang="en-IN" sz="2400" b="0" i="0" dirty="0">
                <a:solidFill>
                  <a:srgbClr val="181919"/>
                </a:solidFill>
                <a:effectLst/>
                <a:latin typeface="Times New Roman" panose="02020603050405020304" pitchFamily="18" charset="0"/>
                <a:cs typeface="Times New Roman" panose="02020603050405020304" pitchFamily="18" charset="0"/>
              </a:rPr>
              <a:t>.</a:t>
            </a:r>
          </a:p>
          <a:p>
            <a:pPr algn="just"/>
            <a:endParaRPr lang="en-IN" sz="2400" b="0" i="0" dirty="0">
              <a:solidFill>
                <a:srgbClr val="181919"/>
              </a:solidFill>
              <a:effectLst/>
              <a:latin typeface="Times New Roman" panose="02020603050405020304" pitchFamily="18" charset="0"/>
              <a:cs typeface="Times New Roman" panose="02020603050405020304" pitchFamily="18" charset="0"/>
            </a:endParaRPr>
          </a:p>
          <a:p>
            <a:pPr algn="just"/>
            <a:r>
              <a:rPr lang="en-IN" sz="2400" b="0" i="0" dirty="0">
                <a:solidFill>
                  <a:srgbClr val="002060"/>
                </a:solidFill>
                <a:effectLst/>
                <a:latin typeface="Times New Roman" panose="02020603050405020304" pitchFamily="18" charset="0"/>
                <a:cs typeface="Times New Roman" panose="02020603050405020304" pitchFamily="18" charset="0"/>
              </a:rPr>
              <a:t>While the play generally does not allude to other pieces of literature, Beckett was likely influenced by </a:t>
            </a:r>
            <a:r>
              <a:rPr lang="en-IN" sz="2400" b="0" i="1" dirty="0">
                <a:solidFill>
                  <a:srgbClr val="002060"/>
                </a:solidFill>
                <a:effectLst/>
                <a:latin typeface="Times New Roman" panose="02020603050405020304" pitchFamily="18" charset="0"/>
                <a:cs typeface="Times New Roman" panose="02020603050405020304" pitchFamily="18" charset="0"/>
              </a:rPr>
              <a:t>Berenice</a:t>
            </a:r>
            <a:r>
              <a:rPr lang="en-IN" sz="2400" b="0" i="0" dirty="0">
                <a:solidFill>
                  <a:srgbClr val="002060"/>
                </a:solidFill>
                <a:effectLst/>
                <a:latin typeface="Times New Roman" panose="02020603050405020304" pitchFamily="18" charset="0"/>
                <a:cs typeface="Times New Roman" panose="02020603050405020304" pitchFamily="18" charset="0"/>
              </a:rPr>
              <a:t>, a 17th-century play by the French playwright Jean Racine (whom Beckett studied), in which Racine stressed the importance of making an interesting play out of little action. Beckett was also probably influenced by Sartre's play </a:t>
            </a:r>
            <a:r>
              <a:rPr lang="en-IN" sz="2400" b="1" i="1" dirty="0">
                <a:solidFill>
                  <a:schemeClr val="accent4">
                    <a:lumMod val="50000"/>
                  </a:schemeClr>
                </a:solidFill>
                <a:effectLst/>
                <a:latin typeface="Times New Roman" panose="02020603050405020304" pitchFamily="18" charset="0"/>
                <a:cs typeface="Times New Roman" panose="02020603050405020304" pitchFamily="18" charset="0"/>
              </a:rPr>
              <a:t>No Exit</a:t>
            </a:r>
            <a:r>
              <a:rPr lang="en-IN" sz="2400" b="0" i="1" dirty="0">
                <a:solidFill>
                  <a:srgbClr val="002060"/>
                </a:solidFill>
                <a:effectLst/>
                <a:latin typeface="Times New Roman" panose="02020603050405020304" pitchFamily="18" charset="0"/>
                <a:cs typeface="Times New Roman" panose="02020603050405020304" pitchFamily="18" charset="0"/>
              </a:rPr>
              <a:t>, </a:t>
            </a:r>
            <a:r>
              <a:rPr lang="en-IN" sz="2400" b="0" i="0" dirty="0">
                <a:solidFill>
                  <a:srgbClr val="002060"/>
                </a:solidFill>
                <a:effectLst/>
                <a:latin typeface="Times New Roman" panose="02020603050405020304" pitchFamily="18" charset="0"/>
                <a:cs typeface="Times New Roman" panose="02020603050405020304" pitchFamily="18" charset="0"/>
              </a:rPr>
              <a:t>in which characters are trapped in one location. Waiting for Godot has also been seen as being an influence for Tom Stoppard's play </a:t>
            </a:r>
            <a:r>
              <a:rPr lang="en-IN" sz="2400" b="1" i="1" dirty="0">
                <a:solidFill>
                  <a:schemeClr val="accent4">
                    <a:lumMod val="50000"/>
                  </a:schemeClr>
                </a:solidFill>
                <a:effectLst/>
                <a:latin typeface="Times New Roman" panose="02020603050405020304" pitchFamily="18" charset="0"/>
                <a:cs typeface="Times New Roman" panose="02020603050405020304" pitchFamily="18" charset="0"/>
              </a:rPr>
              <a:t>Rosencrantz and Guildenstern are Dead</a:t>
            </a:r>
            <a:r>
              <a:rPr lang="en-IN" sz="2800" b="0" i="0" dirty="0">
                <a:solidFill>
                  <a:srgbClr val="181919"/>
                </a:solidFill>
                <a:effectLst/>
                <a:latin typeface="Nunito Sans"/>
              </a:rPr>
              <a:t>.</a:t>
            </a:r>
            <a:endParaRPr lang="en-IN" sz="2800" b="0" i="0" dirty="0">
              <a:solidFill>
                <a:srgbClr val="18191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10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CB14273-BF8A-4FAD-8237-860D09102F77}"/>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E800BAD9-4CA0-49FB-9F40-9CDF311E54DA}"/>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Rounded Corners 10">
            <a:extLst>
              <a:ext uri="{FF2B5EF4-FFF2-40B4-BE49-F238E27FC236}">
                <a16:creationId xmlns:a16="http://schemas.microsoft.com/office/drawing/2014/main" id="{3BE05142-DED5-4F09-88AF-EFCC223FF856}"/>
              </a:ext>
            </a:extLst>
          </p:cNvPr>
          <p:cNvSpPr/>
          <p:nvPr/>
        </p:nvSpPr>
        <p:spPr>
          <a:xfrm>
            <a:off x="4041913" y="291550"/>
            <a:ext cx="4373217"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26434FA0-7D5F-42C8-9A90-52C6FA460FFA}"/>
              </a:ext>
            </a:extLst>
          </p:cNvPr>
          <p:cNvSpPr/>
          <p:nvPr/>
        </p:nvSpPr>
        <p:spPr>
          <a:xfrm>
            <a:off x="4704522" y="530089"/>
            <a:ext cx="3114261" cy="10227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FB7BCD86-4E16-4E79-A497-CC331D34720E}"/>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E37EB7F9-5F57-4FCD-80F1-EDF073162718}"/>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9ABEB3D3-BA8F-443A-8625-480BD834C89B}"/>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a:extLst>
              <a:ext uri="{FF2B5EF4-FFF2-40B4-BE49-F238E27FC236}">
                <a16:creationId xmlns:a16="http://schemas.microsoft.com/office/drawing/2014/main" id="{03748F8B-6F37-4B42-B28E-8CF0023D6C5C}"/>
              </a:ext>
            </a:extLst>
          </p:cNvPr>
          <p:cNvSpPr txBox="1"/>
          <p:nvPr/>
        </p:nvSpPr>
        <p:spPr>
          <a:xfrm>
            <a:off x="980660" y="1073429"/>
            <a:ext cx="10880035" cy="5663089"/>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Waiting for Godot: Introduction</a:t>
            </a:r>
          </a:p>
          <a:p>
            <a:pPr algn="just"/>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200" b="0" i="0" dirty="0">
                <a:solidFill>
                  <a:srgbClr val="002060"/>
                </a:solidFill>
                <a:effectLst/>
                <a:latin typeface="Times New Roman" panose="02020603050405020304" pitchFamily="18" charset="0"/>
                <a:cs typeface="Times New Roman" panose="02020603050405020304" pitchFamily="18" charset="0"/>
              </a:rPr>
              <a:t>Waiting for </a:t>
            </a:r>
            <a:r>
              <a:rPr lang="en-IN" sz="2200" dirty="0">
                <a:solidFill>
                  <a:srgbClr val="002060"/>
                </a:solidFill>
                <a:latin typeface="Times New Roman" panose="02020603050405020304" pitchFamily="18" charset="0"/>
                <a:cs typeface="Times New Roman" panose="02020603050405020304" pitchFamily="18" charset="0"/>
              </a:rPr>
              <a:t>Godot </a:t>
            </a:r>
            <a:r>
              <a:rPr lang="en-IN" sz="2200" b="0" i="0" dirty="0">
                <a:solidFill>
                  <a:srgbClr val="002060"/>
                </a:solidFill>
                <a:effectLst/>
                <a:latin typeface="Times New Roman" panose="02020603050405020304" pitchFamily="18" charset="0"/>
                <a:cs typeface="Times New Roman" panose="02020603050405020304" pitchFamily="18" charset="0"/>
              </a:rPr>
              <a:t>is a work of Absurdism that explores themes of Existentialist philosophy.</a:t>
            </a:r>
          </a:p>
          <a:p>
            <a:pPr marL="342900" indent="-342900" algn="just">
              <a:buFont typeface="Wingdings" panose="05000000000000000000" pitchFamily="2" charset="2"/>
              <a:buChar char="q"/>
            </a:pPr>
            <a:endParaRPr lang="en-IN" sz="2200" b="0" i="0" dirty="0">
              <a:solidFill>
                <a:srgbClr val="002060"/>
              </a:solidFill>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200" b="0" i="0" dirty="0">
                <a:solidFill>
                  <a:srgbClr val="002060"/>
                </a:solidFill>
                <a:effectLst/>
                <a:latin typeface="Times New Roman" panose="02020603050405020304" pitchFamily="18" charset="0"/>
                <a:cs typeface="Times New Roman" panose="02020603050405020304" pitchFamily="18" charset="0"/>
              </a:rPr>
              <a:t>The sheer emptiness and randomness of the plot causes the audience (or reader) to wonder if anything is going to happen, and whether there is any meaning to anything in the play—or in life.</a:t>
            </a:r>
          </a:p>
          <a:p>
            <a:pPr marL="342900" indent="-342900" algn="just">
              <a:buFont typeface="Wingdings" panose="05000000000000000000" pitchFamily="2" charset="2"/>
              <a:buChar char="q"/>
            </a:pPr>
            <a:endParaRPr lang="en-IN" sz="22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200" b="0" i="0" dirty="0">
                <a:solidFill>
                  <a:srgbClr val="002060"/>
                </a:solidFill>
                <a:effectLst/>
                <a:latin typeface="Times New Roman" panose="02020603050405020304" pitchFamily="18" charset="0"/>
                <a:cs typeface="Times New Roman" panose="02020603050405020304" pitchFamily="18" charset="0"/>
              </a:rPr>
              <a:t>Samuel Beckett originally wrote the play in French, with the title </a:t>
            </a:r>
            <a:r>
              <a:rPr lang="en-IN" sz="2200" b="0" i="1" dirty="0" err="1">
                <a:solidFill>
                  <a:srgbClr val="002060"/>
                </a:solidFill>
                <a:effectLst/>
                <a:latin typeface="Times New Roman" panose="02020603050405020304" pitchFamily="18" charset="0"/>
                <a:cs typeface="Times New Roman" panose="02020603050405020304" pitchFamily="18" charset="0"/>
              </a:rPr>
              <a:t>En</a:t>
            </a:r>
            <a:r>
              <a:rPr lang="en-IN" sz="2200" b="0" i="1" dirty="0">
                <a:solidFill>
                  <a:srgbClr val="002060"/>
                </a:solidFill>
                <a:effectLst/>
                <a:latin typeface="Times New Roman" panose="02020603050405020304" pitchFamily="18" charset="0"/>
                <a:cs typeface="Times New Roman" panose="02020603050405020304" pitchFamily="18" charset="0"/>
              </a:rPr>
              <a:t> attendant Godot</a:t>
            </a:r>
            <a:r>
              <a:rPr lang="en-IN" sz="2200" b="0" i="0" dirty="0">
                <a:solidFill>
                  <a:srgbClr val="002060"/>
                </a:solidFill>
                <a:effectLst/>
                <a:latin typeface="Times New Roman" panose="02020603050405020304" pitchFamily="18" charset="0"/>
                <a:cs typeface="Times New Roman" panose="02020603050405020304" pitchFamily="18" charset="0"/>
              </a:rPr>
              <a:t>. (Two guesses what that means in French.) The work was revolutionary for what it lacked: real plot, discernible character development, and any sort of adherence to dramatic traditions. It was a hit—everyone loves a rebel—and the play became a cornerstone of </a:t>
            </a:r>
            <a:r>
              <a:rPr lang="en-IN" sz="2200" b="1" dirty="0">
                <a:solidFill>
                  <a:srgbClr val="00B050"/>
                </a:solidFill>
                <a:latin typeface="Times New Roman" panose="02020603050405020304" pitchFamily="18" charset="0"/>
                <a:cs typeface="Times New Roman" panose="02020603050405020304" pitchFamily="18" charset="0"/>
              </a:rPr>
              <a:t>Theatre of the Absurd</a:t>
            </a:r>
            <a:r>
              <a:rPr lang="en-IN" sz="2200" b="0" i="0" dirty="0">
                <a:solidFill>
                  <a:srgbClr val="002060"/>
                </a:solidFill>
                <a:effectLst/>
                <a:latin typeface="Times New Roman" panose="02020603050405020304" pitchFamily="18" charset="0"/>
                <a:cs typeface="Times New Roman" panose="02020603050405020304" pitchFamily="18" charset="0"/>
              </a:rPr>
              <a:t>, a dramatic body of work largely defined by the characteristic traits of </a:t>
            </a:r>
            <a:r>
              <a:rPr lang="en-IN" sz="2200" b="0" i="1" dirty="0">
                <a:solidFill>
                  <a:srgbClr val="002060"/>
                </a:solidFill>
                <a:effectLst/>
                <a:latin typeface="Times New Roman" panose="02020603050405020304" pitchFamily="18" charset="0"/>
                <a:cs typeface="Times New Roman" panose="02020603050405020304" pitchFamily="18" charset="0"/>
              </a:rPr>
              <a:t>Godot</a:t>
            </a:r>
            <a:r>
              <a:rPr lang="en-IN" sz="2200" b="0" i="0" dirty="0">
                <a:solidFill>
                  <a:srgbClr val="002060"/>
                </a:solidFill>
                <a:effectLst/>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IN" sz="22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200" b="0" i="0" dirty="0">
                <a:solidFill>
                  <a:srgbClr val="002060"/>
                </a:solidFill>
                <a:effectLst/>
                <a:latin typeface="Times New Roman" panose="02020603050405020304" pitchFamily="18" charset="0"/>
                <a:cs typeface="Times New Roman" panose="02020603050405020304" pitchFamily="18" charset="0"/>
              </a:rPr>
              <a:t>Beckett himself translated the play into English—his first language—shortly afterwards, and the play’s success continued.</a:t>
            </a:r>
            <a:endParaRPr lang="en-IN"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01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154D9A9-245E-4375-8EFE-F826A6E7249F}"/>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FCA52D4F-C03B-4A85-B49A-F884C23F6919}"/>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2FFDE855-37F2-448F-BF61-B3AEC2268113}"/>
              </a:ext>
            </a:extLst>
          </p:cNvPr>
          <p:cNvSpPr/>
          <p:nvPr/>
        </p:nvSpPr>
        <p:spPr>
          <a:xfrm>
            <a:off x="3074505" y="208088"/>
            <a:ext cx="5486400"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Waiting for Godot: Characters</a:t>
            </a:r>
            <a:endParaRPr lang="en-IN" sz="2800" b="1" dirty="0">
              <a:solidFill>
                <a:srgbClr val="FF0000"/>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55870C37-155A-4568-8908-C1AE48E2D114}"/>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2ACF0F9B-764F-4211-BF48-3ECA7F15EA2C}"/>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7BD0A383-505B-40DB-A22C-9B8A190CAE07}"/>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D67EB653-90F4-430B-8868-FE84AD006E5B}"/>
              </a:ext>
            </a:extLst>
          </p:cNvPr>
          <p:cNvSpPr txBox="1"/>
          <p:nvPr/>
        </p:nvSpPr>
        <p:spPr>
          <a:xfrm>
            <a:off x="954157" y="762086"/>
            <a:ext cx="11012556" cy="6555641"/>
          </a:xfrm>
          <a:prstGeom prst="rect">
            <a:avLst/>
          </a:prstGeom>
          <a:noFill/>
        </p:spPr>
        <p:txBody>
          <a:bodyPr wrap="square">
            <a:spAutoFit/>
          </a:bodyPr>
          <a:lstStyle/>
          <a:p>
            <a:pPr algn="just" fontAlgn="base"/>
            <a:r>
              <a:rPr lang="en-IN" b="1" i="0" dirty="0">
                <a:solidFill>
                  <a:srgbClr val="FF0000"/>
                </a:solidFill>
                <a:effectLst/>
                <a:latin typeface="Times New Roman" panose="02020603050405020304" pitchFamily="18" charset="0"/>
                <a:cs typeface="Times New Roman" panose="02020603050405020304" pitchFamily="18" charset="0"/>
              </a:rPr>
              <a:t>Vladimir</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One of the two main characters of the play. Estragon calls him Didi, and the boy addresses him as Mr. Albert. He seems to be the more responsible and mature of the two main characters.</a:t>
            </a:r>
          </a:p>
          <a:p>
            <a:pPr algn="just" fontAlgn="base"/>
            <a:endParaRPr lang="en-IN" sz="1600" b="1" i="0" dirty="0">
              <a:solidFill>
                <a:srgbClr val="00B050"/>
              </a:solidFill>
              <a:effectLst/>
              <a:latin typeface="Times New Roman" panose="02020603050405020304" pitchFamily="18" charset="0"/>
              <a:cs typeface="Times New Roman" panose="02020603050405020304" pitchFamily="18" charset="0"/>
            </a:endParaRPr>
          </a:p>
          <a:p>
            <a:pPr algn="just" fontAlgn="base"/>
            <a:r>
              <a:rPr lang="en-IN" sz="1600" b="1" i="0" dirty="0">
                <a:solidFill>
                  <a:srgbClr val="FF0000"/>
                </a:solidFill>
                <a:effectLst/>
                <a:latin typeface="Times New Roman" panose="02020603050405020304" pitchFamily="18" charset="0"/>
                <a:cs typeface="Times New Roman" panose="02020603050405020304" pitchFamily="18" charset="0"/>
              </a:rPr>
              <a:t>Estragon</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The second of the two main characters. Vladimir calls him </a:t>
            </a:r>
            <a:r>
              <a:rPr lang="en-IN" sz="1600" b="1" i="0" dirty="0" err="1">
                <a:solidFill>
                  <a:srgbClr val="00B050"/>
                </a:solidFill>
                <a:effectLst/>
                <a:latin typeface="Times New Roman" panose="02020603050405020304" pitchFamily="18" charset="0"/>
                <a:cs typeface="Times New Roman" panose="02020603050405020304" pitchFamily="18" charset="0"/>
              </a:rPr>
              <a:t>Gogo</a:t>
            </a:r>
            <a:r>
              <a:rPr lang="en-IN" sz="1600" b="1" i="0" dirty="0">
                <a:solidFill>
                  <a:srgbClr val="00B050"/>
                </a:solidFill>
                <a:effectLst/>
                <a:latin typeface="Times New Roman" panose="02020603050405020304" pitchFamily="18" charset="0"/>
                <a:cs typeface="Times New Roman" panose="02020603050405020304" pitchFamily="18" charset="0"/>
              </a:rPr>
              <a:t>. He seems weak and helpless, always looking for Vladimir's protection. He also has a poor memory, as Vladimir has to remind him in the second act of the events that happened the previous night.</a:t>
            </a:r>
          </a:p>
          <a:p>
            <a:pPr algn="just" fontAlgn="base"/>
            <a:endParaRPr lang="en-IN" sz="1600" b="1" i="0" dirty="0">
              <a:solidFill>
                <a:srgbClr val="00B050"/>
              </a:solidFill>
              <a:effectLst/>
              <a:latin typeface="Times New Roman" panose="02020603050405020304" pitchFamily="18" charset="0"/>
              <a:cs typeface="Times New Roman" panose="02020603050405020304" pitchFamily="18" charset="0"/>
            </a:endParaRPr>
          </a:p>
          <a:p>
            <a:pPr algn="just" fontAlgn="base"/>
            <a:r>
              <a:rPr lang="en-IN" sz="1600" b="1" i="0" dirty="0">
                <a:solidFill>
                  <a:srgbClr val="FF0000"/>
                </a:solidFill>
                <a:effectLst/>
                <a:latin typeface="Times New Roman" panose="02020603050405020304" pitchFamily="18" charset="0"/>
                <a:cs typeface="Times New Roman" panose="02020603050405020304" pitchFamily="18" charset="0"/>
              </a:rPr>
              <a:t>Pozzo</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He passes by the spot where Vladimir and Estragon are waiting and provides a diversion. In the second act, he is blind and does not remember meeting Vladimir and Estragon the night before.</a:t>
            </a:r>
          </a:p>
          <a:p>
            <a:pPr algn="just" fontAlgn="base"/>
            <a:endParaRPr lang="en-IN" sz="1600" b="1" i="0" dirty="0">
              <a:solidFill>
                <a:srgbClr val="00B050"/>
              </a:solidFill>
              <a:effectLst/>
              <a:latin typeface="Times New Roman" panose="02020603050405020304" pitchFamily="18" charset="0"/>
              <a:cs typeface="Times New Roman" panose="02020603050405020304" pitchFamily="18" charset="0"/>
            </a:endParaRPr>
          </a:p>
          <a:p>
            <a:pPr algn="just" fontAlgn="base"/>
            <a:r>
              <a:rPr lang="en-IN" sz="1600" b="1" i="0" dirty="0">
                <a:solidFill>
                  <a:srgbClr val="FF0000"/>
                </a:solidFill>
                <a:effectLst/>
                <a:latin typeface="Times New Roman" panose="02020603050405020304" pitchFamily="18" charset="0"/>
                <a:cs typeface="Times New Roman" panose="02020603050405020304" pitchFamily="18" charset="0"/>
              </a:rPr>
              <a:t>Lucky</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Pozzo's slave, who carries Pozzo's bags and stool. In Act I, he entertains by dancing and thinking. However, in Act II, he is dumb.</a:t>
            </a:r>
          </a:p>
          <a:p>
            <a:pPr algn="just" fontAlgn="base"/>
            <a:endParaRPr lang="en-IN" sz="1600" b="1" i="0" dirty="0">
              <a:solidFill>
                <a:srgbClr val="00B050"/>
              </a:solidFill>
              <a:effectLst/>
              <a:latin typeface="Times New Roman" panose="02020603050405020304" pitchFamily="18" charset="0"/>
              <a:cs typeface="Times New Roman" panose="02020603050405020304" pitchFamily="18" charset="0"/>
            </a:endParaRPr>
          </a:p>
          <a:p>
            <a:pPr algn="just" fontAlgn="base"/>
            <a:r>
              <a:rPr lang="en-IN" sz="1600" b="1" i="0" dirty="0">
                <a:solidFill>
                  <a:srgbClr val="FF0000"/>
                </a:solidFill>
                <a:effectLst/>
                <a:latin typeface="Times New Roman" panose="02020603050405020304" pitchFamily="18" charset="0"/>
                <a:cs typeface="Times New Roman" panose="02020603050405020304" pitchFamily="18" charset="0"/>
              </a:rPr>
              <a:t>Boy</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He appears at the end of each act to inform Vladimir that Godot will not be coming that night. In the second act, he insists that he was not there the previous night.</a:t>
            </a:r>
          </a:p>
          <a:p>
            <a:pPr algn="just" fontAlgn="base"/>
            <a:endParaRPr lang="en-IN" sz="1600" b="1" i="0" dirty="0">
              <a:solidFill>
                <a:srgbClr val="00B050"/>
              </a:solidFill>
              <a:effectLst/>
              <a:latin typeface="Times New Roman" panose="02020603050405020304" pitchFamily="18" charset="0"/>
              <a:cs typeface="Times New Roman" panose="02020603050405020304" pitchFamily="18" charset="0"/>
            </a:endParaRPr>
          </a:p>
          <a:p>
            <a:pPr algn="just" fontAlgn="base"/>
            <a:r>
              <a:rPr lang="en-IN" sz="1600" b="1" i="0" dirty="0">
                <a:solidFill>
                  <a:srgbClr val="FF0000"/>
                </a:solidFill>
                <a:effectLst/>
                <a:latin typeface="Times New Roman" panose="02020603050405020304" pitchFamily="18" charset="0"/>
                <a:cs typeface="Times New Roman" panose="02020603050405020304" pitchFamily="18" charset="0"/>
              </a:rPr>
              <a:t>Godot</a:t>
            </a:r>
          </a:p>
          <a:p>
            <a:pPr algn="just" fontAlgn="base"/>
            <a:r>
              <a:rPr lang="en-IN" sz="1600" b="1" i="0" dirty="0">
                <a:solidFill>
                  <a:srgbClr val="00B050"/>
                </a:solidFill>
                <a:effectLst/>
                <a:latin typeface="Times New Roman" panose="02020603050405020304" pitchFamily="18" charset="0"/>
                <a:cs typeface="Times New Roman" panose="02020603050405020304" pitchFamily="18" charset="0"/>
              </a:rPr>
              <a:t>The man for whom Vladimir and Estragon wait unendingly. Godot never appears in the play. His name and character are often thought to refer to God.</a:t>
            </a:r>
          </a:p>
          <a:p>
            <a:pPr algn="l" fontAlgn="base"/>
            <a:endParaRPr lang="en-IN" b="1" i="0" dirty="0">
              <a:solidFill>
                <a:srgbClr val="002060"/>
              </a:solidFill>
              <a:effectLst/>
              <a:latin typeface="inherit"/>
            </a:endParaRPr>
          </a:p>
          <a:p>
            <a:pPr algn="l" fontAlgn="base"/>
            <a:endParaRPr lang="en-IN" b="1" i="0" dirty="0">
              <a:solidFill>
                <a:srgbClr val="002060"/>
              </a:solidFill>
              <a:effectLst/>
              <a:latin typeface="inherit"/>
            </a:endParaRPr>
          </a:p>
        </p:txBody>
      </p:sp>
      <p:sp>
        <p:nvSpPr>
          <p:cNvPr id="18" name="Rectangle 17">
            <a:extLst>
              <a:ext uri="{FF2B5EF4-FFF2-40B4-BE49-F238E27FC236}">
                <a16:creationId xmlns:a16="http://schemas.microsoft.com/office/drawing/2014/main" id="{A827C6C0-DB6E-4DB5-B819-FBC5974CD9DC}"/>
              </a:ext>
            </a:extLst>
          </p:cNvPr>
          <p:cNvSpPr/>
          <p:nvPr/>
        </p:nvSpPr>
        <p:spPr>
          <a:xfrm>
            <a:off x="8415130" y="450573"/>
            <a:ext cx="848140" cy="10077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A20F977C-4DCE-4A8F-A014-80277467026E}"/>
              </a:ext>
            </a:extLst>
          </p:cNvPr>
          <p:cNvSpPr/>
          <p:nvPr/>
        </p:nvSpPr>
        <p:spPr>
          <a:xfrm>
            <a:off x="2445020" y="457201"/>
            <a:ext cx="848140" cy="10077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24455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AE4554-E87A-4699-9F4B-52FB1C22A0A8}"/>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B192FC9-85FB-4D02-85E8-124DA745E4A8}"/>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0062DE36-1134-4804-9807-0E3B30B25CE7}"/>
              </a:ext>
            </a:extLst>
          </p:cNvPr>
          <p:cNvSpPr/>
          <p:nvPr/>
        </p:nvSpPr>
        <p:spPr>
          <a:xfrm>
            <a:off x="3021496" y="291550"/>
            <a:ext cx="6268277" cy="5539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Waiting for Godot: Act – I  (Summary)</a:t>
            </a:r>
            <a:endParaRPr lang="en-IN" sz="2800" b="1" dirty="0">
              <a:solidFill>
                <a:srgbClr val="FF0000"/>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F2AF3F8A-CBA1-42E8-84A5-F33A70D87148}"/>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33BC1F1D-F97F-4FE2-82BA-B0C9455B7D4B}"/>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259C7FD0-4BC7-493C-A59A-B657592D3B2B}"/>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71569CD1-9D12-4BFA-BD34-F1A742B2E12E}"/>
              </a:ext>
            </a:extLst>
          </p:cNvPr>
          <p:cNvSpPr txBox="1"/>
          <p:nvPr/>
        </p:nvSpPr>
        <p:spPr>
          <a:xfrm>
            <a:off x="954156" y="883653"/>
            <a:ext cx="10906539" cy="5509200"/>
          </a:xfrm>
          <a:prstGeom prst="rect">
            <a:avLst/>
          </a:prstGeom>
          <a:noFill/>
        </p:spPr>
        <p:txBody>
          <a:bodyPr wrap="square">
            <a:spAutoFit/>
          </a:bodyPr>
          <a:lstStyle/>
          <a:p>
            <a:pPr algn="just" fontAlgn="base"/>
            <a:r>
              <a:rPr lang="en-IN" sz="2200" dirty="0">
                <a:solidFill>
                  <a:schemeClr val="bg2">
                    <a:lumMod val="10000"/>
                  </a:schemeClr>
                </a:solidFill>
                <a:latin typeface="Times New Roman" panose="02020603050405020304" pitchFamily="18" charset="0"/>
                <a:cs typeface="Times New Roman" panose="02020603050405020304" pitchFamily="18" charset="0"/>
              </a:rPr>
              <a:t>Estragon</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sits on a mound under a leafless tree, unsuccessfully trying to remove his boot. </a:t>
            </a:r>
            <a:r>
              <a:rPr lang="en-IN" sz="2200" dirty="0">
                <a:solidFill>
                  <a:schemeClr val="bg2">
                    <a:lumMod val="10000"/>
                  </a:schemeClr>
                </a:solidFill>
                <a:latin typeface="Times New Roman" panose="02020603050405020304" pitchFamily="18" charset="0"/>
                <a:cs typeface="Times New Roman" panose="02020603050405020304" pitchFamily="18" charset="0"/>
              </a:rPr>
              <a:t>Vladimir</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arrives and greets him as an old friend, learning that Estragon was beaten up, apparently again, as he slept. Vladimir also suffers, apparently from some ailment that involves groin pain and urinary symptoms. Estragon asks for help with his boot, but Vladimir ignores him and tries to remember a quote about "hope deferred" while looking for something in his hat. Estragon finally gets his boot off and seems to search it as well. Both find nothing.</a:t>
            </a:r>
          </a:p>
          <a:p>
            <a:pPr algn="just" fontAlgn="base"/>
            <a:endParaRPr lang="en-IN" sz="2200" b="0" i="0" dirty="0">
              <a:solidFill>
                <a:schemeClr val="bg2">
                  <a:lumMod val="10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Vladimir suggests that they repent, but they don't know what of—perhaps being born. Vladimir states that one of the two thieves crucified with Christ was saved, but according to only one of the four Gospels of the Bible. Why believe only that one? Confused and bored, Estragon suggests they go, but Vladimir reminds him they are waiting for Godot. Uncertain whether this is when and where they are supposed to wait, they examine the tree, debate the day of the week, and wonder if they waited here yesterday. During a lull, Estragon falls asleep. Vladimir soon wakes him because he is lonely but then refuses to hear about Estragon's nightmare or tell a story he requests. When Estragon persists, Vladimir leaves angrily. However, he returns shortly, and they make up.</a:t>
            </a:r>
          </a:p>
        </p:txBody>
      </p:sp>
    </p:spTree>
    <p:extLst>
      <p:ext uri="{BB962C8B-B14F-4D97-AF65-F5344CB8AC3E}">
        <p14:creationId xmlns:p14="http://schemas.microsoft.com/office/powerpoint/2010/main" val="50398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B248E4-1576-4FF4-AA0E-B1799B0DA65B}"/>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0A4B1C48-CE0B-4083-8FD7-A60F3DE53050}"/>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Rounded Corners 6">
            <a:extLst>
              <a:ext uri="{FF2B5EF4-FFF2-40B4-BE49-F238E27FC236}">
                <a16:creationId xmlns:a16="http://schemas.microsoft.com/office/drawing/2014/main" id="{F75052CB-4657-4B52-8A76-72CCE56C3D8B}"/>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E630E862-6083-43A1-91C2-6F25A5354F70}"/>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BF511F6E-C21E-4E0B-B408-32BB1D21F5FD}"/>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D80D9288-CDFF-4429-8D30-C00DBCE0E993}"/>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20C5D727-AE4A-4967-9B90-B9D73F1EEB84}"/>
              </a:ext>
            </a:extLst>
          </p:cNvPr>
          <p:cNvSpPr/>
          <p:nvPr/>
        </p:nvSpPr>
        <p:spPr>
          <a:xfrm>
            <a:off x="861391" y="384313"/>
            <a:ext cx="874643" cy="119270"/>
          </a:xfrm>
          <a:prstGeom prst="rect">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Down 19">
            <a:extLst>
              <a:ext uri="{FF2B5EF4-FFF2-40B4-BE49-F238E27FC236}">
                <a16:creationId xmlns:a16="http://schemas.microsoft.com/office/drawing/2014/main" id="{ED3494E5-F2CE-4A51-94BE-DDE9BFDA54A6}"/>
              </a:ext>
            </a:extLst>
          </p:cNvPr>
          <p:cNvSpPr/>
          <p:nvPr/>
        </p:nvSpPr>
        <p:spPr>
          <a:xfrm>
            <a:off x="1590260" y="503583"/>
            <a:ext cx="185529" cy="273046"/>
          </a:xfrm>
          <a:prstGeom prst="downArrow">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TextBox 21">
            <a:extLst>
              <a:ext uri="{FF2B5EF4-FFF2-40B4-BE49-F238E27FC236}">
                <a16:creationId xmlns:a16="http://schemas.microsoft.com/office/drawing/2014/main" id="{289D15B3-1D77-445A-82D6-558628FB6D38}"/>
              </a:ext>
            </a:extLst>
          </p:cNvPr>
          <p:cNvSpPr txBox="1"/>
          <p:nvPr/>
        </p:nvSpPr>
        <p:spPr>
          <a:xfrm>
            <a:off x="993914" y="776631"/>
            <a:ext cx="10999304" cy="6186309"/>
          </a:xfrm>
          <a:prstGeom prst="rect">
            <a:avLst/>
          </a:prstGeom>
          <a:noFill/>
        </p:spPr>
        <p:txBody>
          <a:bodyPr wrap="square">
            <a:spAutoFit/>
          </a:bodyPr>
          <a:lstStyle/>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To pass the time, the two consider hanging themselves. They are excited that hanging can cause an erection but worry that the branch will break, leaving one of them alive alone, so they decide to ask Godot when he comes. Vladimir reminds Estragon that they asked Godot "a kind of prayer," and Godot has to think it over. Vladimir suggests they should bow down to Godot because they have gotten rid of their rights. Distracted by hunger, Estragon eats a carrot, which is satisfying at first but then loses its appeal. Vladimir says he experiences the opposite, getting "used to the muck" as he goes. Estragon wonders if they are tied to Godot. Vladimir says yes, for the moment, but there is nothing to be done about it.</a:t>
            </a:r>
          </a:p>
          <a:p>
            <a:pPr algn="just" fontAlgn="base"/>
            <a:endParaRPr lang="en-IN" sz="2200" b="0" i="0" dirty="0">
              <a:solidFill>
                <a:schemeClr val="bg2">
                  <a:lumMod val="10000"/>
                </a:schemeClr>
              </a:solidFill>
              <a:effectLst/>
              <a:latin typeface="Times New Roman" panose="02020603050405020304" pitchFamily="18" charset="0"/>
              <a:cs typeface="Times New Roman" panose="02020603050405020304" pitchFamily="18" charset="0"/>
            </a:endParaRPr>
          </a:p>
          <a:p>
            <a:pPr algn="just" fontAlgn="base"/>
            <a:r>
              <a:rPr lang="en-IN" sz="2200" dirty="0">
                <a:solidFill>
                  <a:schemeClr val="bg2">
                    <a:lumMod val="10000"/>
                  </a:schemeClr>
                </a:solidFill>
                <a:latin typeface="Times New Roman" panose="02020603050405020304" pitchFamily="18" charset="0"/>
                <a:cs typeface="Times New Roman" panose="02020603050405020304" pitchFamily="18" charset="0"/>
              </a:rPr>
              <a:t>Vladimir</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and </a:t>
            </a:r>
            <a:r>
              <a:rPr lang="en-IN" sz="2200" dirty="0">
                <a:solidFill>
                  <a:schemeClr val="bg2">
                    <a:lumMod val="10000"/>
                  </a:schemeClr>
                </a:solidFill>
                <a:latin typeface="Times New Roman" panose="02020603050405020304" pitchFamily="18" charset="0"/>
                <a:cs typeface="Times New Roman" panose="02020603050405020304" pitchFamily="18" charset="0"/>
              </a:rPr>
              <a:t>Estragon </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run and cower when they hear a "terrible cry." </a:t>
            </a:r>
            <a:r>
              <a:rPr lang="en-IN" sz="2200" dirty="0">
                <a:solidFill>
                  <a:schemeClr val="bg2">
                    <a:lumMod val="10000"/>
                  </a:schemeClr>
                </a:solidFill>
                <a:latin typeface="Times New Roman" panose="02020603050405020304" pitchFamily="18" charset="0"/>
                <a:cs typeface="Times New Roman" panose="02020603050405020304" pitchFamily="18" charset="0"/>
              </a:rPr>
              <a:t>Lucky</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arrives, loaded down with baggage and trailing a long rope, which is tied around his neck. He is followed by </a:t>
            </a:r>
            <a:r>
              <a:rPr lang="en-IN" sz="2200" dirty="0">
                <a:solidFill>
                  <a:schemeClr val="bg2">
                    <a:lumMod val="10000"/>
                  </a:schemeClr>
                </a:solidFill>
                <a:latin typeface="Times New Roman" panose="02020603050405020304" pitchFamily="18" charset="0"/>
                <a:cs typeface="Times New Roman" panose="02020603050405020304" pitchFamily="18" charset="0"/>
              </a:rPr>
              <a:t>Pozzo</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who, holding the rope and a whip, whips Lucky and jerks his rope, making him fall down. Estragon initially thinks Pozzo might be Godot, mishearing his name as such. Pozzo warns the others to stay away from Lucky because he is vicious. Then Pozzo declares that he needs company. Lucky mindlessly follows Pozzo's orders, setting up a stool for him and serving him as he eats, drinks, and smokes his pipe. Vladimir is mortified when Estragon asks for the chicken bones Pozzo has discarded.</a:t>
            </a:r>
          </a:p>
          <a:p>
            <a:pPr algn="just" fontAlgn="base"/>
            <a:endParaRPr lang="en-IN" sz="2200" b="0" i="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45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3BABC5-88AF-4E80-A03C-787515A1DC1E}"/>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A5D24B4C-C54D-4839-A9FE-6B33065C917F}"/>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CE11C28F-5DDB-4002-93E1-CC427EED7ACC}"/>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DF8F2085-6986-467F-9E2C-586C2541C820}"/>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Right 14">
            <a:extLst>
              <a:ext uri="{FF2B5EF4-FFF2-40B4-BE49-F238E27FC236}">
                <a16:creationId xmlns:a16="http://schemas.microsoft.com/office/drawing/2014/main" id="{7F20C4E4-56BF-47E9-ADBF-193D0F4DEB25}"/>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B59F1FB8-BC2F-43BE-9649-E1AF0392E900}"/>
              </a:ext>
            </a:extLst>
          </p:cNvPr>
          <p:cNvSpPr/>
          <p:nvPr/>
        </p:nvSpPr>
        <p:spPr>
          <a:xfrm>
            <a:off x="0" y="0"/>
            <a:ext cx="331304"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88232DE4-1803-4BB0-AE8D-9AEC559300D4}"/>
              </a:ext>
            </a:extLst>
          </p:cNvPr>
          <p:cNvSpPr/>
          <p:nvPr/>
        </p:nvSpPr>
        <p:spPr>
          <a:xfrm>
            <a:off x="9395791" y="0"/>
            <a:ext cx="2796209" cy="11927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Rounded Corners 20">
            <a:extLst>
              <a:ext uri="{FF2B5EF4-FFF2-40B4-BE49-F238E27FC236}">
                <a16:creationId xmlns:a16="http://schemas.microsoft.com/office/drawing/2014/main" id="{1A7D89EF-A58D-44B5-9A5E-07225DA8AD97}"/>
              </a:ext>
            </a:extLst>
          </p:cNvPr>
          <p:cNvSpPr/>
          <p:nvPr/>
        </p:nvSpPr>
        <p:spPr>
          <a:xfrm>
            <a:off x="397565" y="210452"/>
            <a:ext cx="874643" cy="450572"/>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B144CC55-0A2F-415E-99D0-ACB9D456A963}"/>
              </a:ext>
            </a:extLst>
          </p:cNvPr>
          <p:cNvSpPr/>
          <p:nvPr/>
        </p:nvSpPr>
        <p:spPr>
          <a:xfrm>
            <a:off x="331304" y="909502"/>
            <a:ext cx="198783" cy="497446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Rectangle 24">
            <a:extLst>
              <a:ext uri="{FF2B5EF4-FFF2-40B4-BE49-F238E27FC236}">
                <a16:creationId xmlns:a16="http://schemas.microsoft.com/office/drawing/2014/main" id="{0791F953-F7B7-474E-90E0-A585A989B333}"/>
              </a:ext>
            </a:extLst>
          </p:cNvPr>
          <p:cNvSpPr/>
          <p:nvPr/>
        </p:nvSpPr>
        <p:spPr>
          <a:xfrm>
            <a:off x="530087" y="2888974"/>
            <a:ext cx="331304" cy="540026"/>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Arrow: Right 26">
            <a:extLst>
              <a:ext uri="{FF2B5EF4-FFF2-40B4-BE49-F238E27FC236}">
                <a16:creationId xmlns:a16="http://schemas.microsoft.com/office/drawing/2014/main" id="{E57DB370-5D3D-4F05-95DD-610D222AD81F}"/>
              </a:ext>
            </a:extLst>
          </p:cNvPr>
          <p:cNvSpPr/>
          <p:nvPr/>
        </p:nvSpPr>
        <p:spPr>
          <a:xfrm>
            <a:off x="225287" y="3087757"/>
            <a:ext cx="530087" cy="927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a:extLst>
              <a:ext uri="{FF2B5EF4-FFF2-40B4-BE49-F238E27FC236}">
                <a16:creationId xmlns:a16="http://schemas.microsoft.com/office/drawing/2014/main" id="{3238E7DB-2C58-47F4-A42B-75AEBC64A277}"/>
              </a:ext>
            </a:extLst>
          </p:cNvPr>
          <p:cNvSpPr/>
          <p:nvPr/>
        </p:nvSpPr>
        <p:spPr>
          <a:xfrm>
            <a:off x="861391" y="384313"/>
            <a:ext cx="874643" cy="119270"/>
          </a:xfrm>
          <a:prstGeom prst="rect">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Arrow: Down 30">
            <a:extLst>
              <a:ext uri="{FF2B5EF4-FFF2-40B4-BE49-F238E27FC236}">
                <a16:creationId xmlns:a16="http://schemas.microsoft.com/office/drawing/2014/main" id="{3DF7BAD3-1CE1-4530-AB2B-34F5731B1F2E}"/>
              </a:ext>
            </a:extLst>
          </p:cNvPr>
          <p:cNvSpPr/>
          <p:nvPr/>
        </p:nvSpPr>
        <p:spPr>
          <a:xfrm>
            <a:off x="1590260" y="503583"/>
            <a:ext cx="185529" cy="273046"/>
          </a:xfrm>
          <a:prstGeom prst="downArrow">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a:extLst>
              <a:ext uri="{FF2B5EF4-FFF2-40B4-BE49-F238E27FC236}">
                <a16:creationId xmlns:a16="http://schemas.microsoft.com/office/drawing/2014/main" id="{EE96B822-C2B5-48FC-9E70-DB43EA1E8ED3}"/>
              </a:ext>
            </a:extLst>
          </p:cNvPr>
          <p:cNvSpPr txBox="1"/>
          <p:nvPr/>
        </p:nvSpPr>
        <p:spPr>
          <a:xfrm>
            <a:off x="980660" y="863408"/>
            <a:ext cx="10880035" cy="5509200"/>
          </a:xfrm>
          <a:prstGeom prst="rect">
            <a:avLst/>
          </a:prstGeom>
          <a:noFill/>
        </p:spPr>
        <p:txBody>
          <a:bodyPr wrap="square">
            <a:spAutoFit/>
          </a:bodyPr>
          <a:lstStyle/>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Fascinated and disgusted, Estragon and Vladimir examine Lucky, and Estragon wonders why Lucky never puts down his bags. Pozzo makes a big production of preparing to speak, finally claiming that Lucky chooses not to put down his burdens so Pozzo won't get rid of him—they are on the way to sell him at a fair. When Pozzo says it would actually be best to kill him, Lucky weeps. Estragon tries to wipe away his tears and gets kicked viciously in the shin for his trouble. Crying that he will never walk again, Estragon begins to weep. Vladimir becomes enraged that Pozzo would use and discard Lucky but then turns on Lucky when Pozzo breaks down, crying that Lucky is driving him mad. Pozzo recovers himself, and Vladimir exits to go to the bathroom.</a:t>
            </a:r>
          </a:p>
          <a:p>
            <a:pPr algn="just" fontAlgn="base"/>
            <a:endParaRPr lang="en-IN" sz="2200" b="0" i="0" dirty="0">
              <a:solidFill>
                <a:schemeClr val="bg2">
                  <a:lumMod val="10000"/>
                </a:schemeClr>
              </a:solidFill>
              <a:effectLst/>
              <a:latin typeface="Times New Roman" panose="02020603050405020304" pitchFamily="18" charset="0"/>
              <a:cs typeface="Times New Roman" panose="02020603050405020304" pitchFamily="18" charset="0"/>
            </a:endParaRPr>
          </a:p>
          <a:p>
            <a:pPr algn="just" fontAlgn="base"/>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While </a:t>
            </a:r>
            <a:r>
              <a:rPr lang="en-IN" sz="2200" dirty="0">
                <a:solidFill>
                  <a:schemeClr val="bg2">
                    <a:lumMod val="10000"/>
                  </a:schemeClr>
                </a:solidFill>
                <a:latin typeface="Times New Roman" panose="02020603050405020304" pitchFamily="18" charset="0"/>
                <a:cs typeface="Times New Roman" panose="02020603050405020304" pitchFamily="18" charset="0"/>
              </a:rPr>
              <a:t>Vladimir</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is gone, </a:t>
            </a:r>
            <a:r>
              <a:rPr lang="en-IN" sz="2200" dirty="0">
                <a:solidFill>
                  <a:schemeClr val="bg2">
                    <a:lumMod val="10000"/>
                  </a:schemeClr>
                </a:solidFill>
                <a:latin typeface="Times New Roman" panose="02020603050405020304" pitchFamily="18" charset="0"/>
                <a:cs typeface="Times New Roman" panose="02020603050405020304" pitchFamily="18" charset="0"/>
              </a:rPr>
              <a:t>Estragon</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and </a:t>
            </a:r>
            <a:r>
              <a:rPr lang="en-IN" sz="2200" dirty="0">
                <a:solidFill>
                  <a:schemeClr val="bg2">
                    <a:lumMod val="10000"/>
                  </a:schemeClr>
                </a:solidFill>
                <a:latin typeface="Times New Roman" panose="02020603050405020304" pitchFamily="18" charset="0"/>
                <a:cs typeface="Times New Roman" panose="02020603050405020304" pitchFamily="18" charset="0"/>
              </a:rPr>
              <a:t>Pozzo</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watch the sun set. When Vladimir returns, Pozzo makes sure he has their attention before delivering a long speech about the twilight sky, which he forgets the conclusion of, until he says it turns to night. After fishing for compliments for his performance, Pozzo expresses a desire to do something for "these honest fellows who are having such a dull, dull time." Appearing not to hear Estragon's request for money, he offers to have </a:t>
            </a:r>
            <a:r>
              <a:rPr lang="en-IN" sz="2200" dirty="0">
                <a:solidFill>
                  <a:schemeClr val="bg2">
                    <a:lumMod val="10000"/>
                  </a:schemeClr>
                </a:solidFill>
                <a:latin typeface="Times New Roman" panose="02020603050405020304" pitchFamily="18" charset="0"/>
                <a:cs typeface="Times New Roman" panose="02020603050405020304" pitchFamily="18" charset="0"/>
              </a:rPr>
              <a:t>Lucky</a:t>
            </a:r>
            <a:r>
              <a:rPr lang="en-IN" sz="2200" b="0" i="0" dirty="0">
                <a:solidFill>
                  <a:schemeClr val="bg2">
                    <a:lumMod val="10000"/>
                  </a:schemeClr>
                </a:solidFill>
                <a:effectLst/>
                <a:latin typeface="Times New Roman" panose="02020603050405020304" pitchFamily="18" charset="0"/>
                <a:cs typeface="Times New Roman" panose="02020603050405020304" pitchFamily="18" charset="0"/>
              </a:rPr>
              <a:t> perform for them; Vladimir and Estragon request that he dance and think.</a:t>
            </a:r>
            <a:endParaRPr lang="en-IN" sz="1800" b="0" i="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481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3441</Words>
  <Application>Microsoft Office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Algerian</vt:lpstr>
      <vt:lpstr>Arial</vt:lpstr>
      <vt:lpstr>Bradley Hand ITC</vt:lpstr>
      <vt:lpstr>Calibri</vt:lpstr>
      <vt:lpstr>Calibri Light</vt:lpstr>
      <vt:lpstr>inherit</vt:lpstr>
      <vt:lpstr>Nunito Sans</vt:lpstr>
      <vt:lpstr>Times New Roman</vt:lpstr>
      <vt:lpstr>Wingdings</vt:lpstr>
      <vt:lpstr>Office Theme</vt:lpstr>
      <vt:lpstr>Waiting For Godot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Waiting For Godot </dc:title>
  <dc:creator>Naushad Alam</dc:creator>
  <cp:lastModifiedBy>Naushad Alam</cp:lastModifiedBy>
  <cp:revision>13</cp:revision>
  <dcterms:created xsi:type="dcterms:W3CDTF">2020-08-13T02:08:23Z</dcterms:created>
  <dcterms:modified xsi:type="dcterms:W3CDTF">2020-08-13T04:20:10Z</dcterms:modified>
</cp:coreProperties>
</file>